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sldIdLst>
    <p:sldId id="256" r:id="rId5"/>
    <p:sldId id="258" r:id="rId6"/>
    <p:sldId id="264" r:id="rId7"/>
    <p:sldId id="265" r:id="rId8"/>
    <p:sldId id="266" r:id="rId9"/>
    <p:sldId id="267" r:id="rId10"/>
    <p:sldId id="262"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FCAD68-AAF2-64C4-78A1-43A0D30EC43D}" name="Sarah Darracott-Hawkins" initials="SD" userId="S::Sarah.Darracott-Hawkins@nfcc.org.uk::f471abfe-dc35-4923-a669-d8fa38f05bb5" providerId="AD"/>
  <p188:author id="{7B8440EF-E513-98E9-DDC1-78AAA11F9199}" name="Judith Lennox Scott" initials="JL" userId="S::Judith.LennoxScott@nfcc.org.uk::cda4a6cd-9dac-4c6e-90e3-94a0e51cedc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A17"/>
    <a:srgbClr val="D9222A"/>
    <a:srgbClr val="0957A3"/>
    <a:srgbClr val="0A57A3"/>
    <a:srgbClr val="0056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75014-B20F-4FE6-8DED-DFF7060F32AE}" type="datetimeFigureOut">
              <a:rPr lang="en-GB" smtClean="0"/>
              <a:t>28/05/2024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32F4A-6A36-4DB5-B6C9-91E514007C73}" type="slidenum">
              <a:rPr lang="en-GB" smtClean="0"/>
              <a:t>‹#›</a:t>
            </a:fld>
            <a:endParaRPr lang="en-GB"/>
          </a:p>
        </p:txBody>
      </p:sp>
    </p:spTree>
    <p:extLst>
      <p:ext uri="{BB962C8B-B14F-4D97-AF65-F5344CB8AC3E}">
        <p14:creationId xmlns:p14="http://schemas.microsoft.com/office/powerpoint/2010/main" val="2761047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732F4A-6A36-4DB5-B6C9-91E514007C73}" type="slidenum">
              <a:rPr lang="en-GB" smtClean="0"/>
              <a:t>14</a:t>
            </a:fld>
            <a:endParaRPr lang="en-GB"/>
          </a:p>
        </p:txBody>
      </p:sp>
    </p:spTree>
    <p:extLst>
      <p:ext uri="{BB962C8B-B14F-4D97-AF65-F5344CB8AC3E}">
        <p14:creationId xmlns:p14="http://schemas.microsoft.com/office/powerpoint/2010/main" val="511056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6D847-54DE-E645-83B5-B0EB730D319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DCCC1C6-0A1D-394A-9A17-D4144DAF95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7C1EDCD-DCDC-3D4C-9EB3-3AA35E4624A1}"/>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5" name="Footer Placeholder 4">
            <a:extLst>
              <a:ext uri="{FF2B5EF4-FFF2-40B4-BE49-F238E27FC236}">
                <a16:creationId xmlns:a16="http://schemas.microsoft.com/office/drawing/2014/main" id="{10EA9BC4-744E-BE4D-99A7-D3712E12C0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F326D-2E30-3F43-ACBC-59F9FD3CB14A}"/>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2330053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134D8-32FE-6D46-B75F-EB8CF16DB50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D5C97F8-F026-EF46-96BC-782B14BFAA1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693124-AF6E-7549-B85B-809357365C5D}"/>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5" name="Footer Placeholder 4">
            <a:extLst>
              <a:ext uri="{FF2B5EF4-FFF2-40B4-BE49-F238E27FC236}">
                <a16:creationId xmlns:a16="http://schemas.microsoft.com/office/drawing/2014/main" id="{BA2203AB-6A37-DE42-B55B-3F40E34F99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A5FD5-0731-5047-9697-4ABFEE8844D7}"/>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406023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4BFF9B-A797-4E47-86AE-138A3A3B176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05C106E-6CA9-6A49-8CAD-8EDDDF1405C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0FD1028-5BD9-844F-A46F-7AFB838ECB92}"/>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5" name="Footer Placeholder 4">
            <a:extLst>
              <a:ext uri="{FF2B5EF4-FFF2-40B4-BE49-F238E27FC236}">
                <a16:creationId xmlns:a16="http://schemas.microsoft.com/office/drawing/2014/main" id="{68FA3001-2F9C-7146-9096-6F87053404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18998C-296F-F643-AC1B-0E4732CB8016}"/>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70089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0973-E4FD-464F-B678-DC709694288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CBC9709-FF28-4547-B0A8-972B07C958C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FD9A3A-EE23-7144-9B26-7005B90DD85C}"/>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5" name="Footer Placeholder 4">
            <a:extLst>
              <a:ext uri="{FF2B5EF4-FFF2-40B4-BE49-F238E27FC236}">
                <a16:creationId xmlns:a16="http://schemas.microsoft.com/office/drawing/2014/main" id="{27D2C6BE-BFF2-D54C-9183-B86F115ACB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6AA57-973F-B14B-9983-37E112194A66}"/>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320892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CF148-4283-784B-B8F6-8E802F8FA33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E577CFE-0694-DF45-ABA6-7E8192619D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68F6444-F169-2C46-A74B-51B899C4AE82}"/>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5" name="Footer Placeholder 4">
            <a:extLst>
              <a:ext uri="{FF2B5EF4-FFF2-40B4-BE49-F238E27FC236}">
                <a16:creationId xmlns:a16="http://schemas.microsoft.com/office/drawing/2014/main" id="{0C98B221-9C05-224C-A576-080DC53220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DAAD7-9BCB-A14F-BB6C-1D367DD22114}"/>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37700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59C0C-504C-F34A-83CE-7232A1F3E12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85D4AA1-AE66-014F-A4C5-2442AFEAD6E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64807F9-03DC-8741-BC79-89B25FE2623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D0168D5-DC13-6046-ABE6-E9C638F3967E}"/>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6" name="Footer Placeholder 5">
            <a:extLst>
              <a:ext uri="{FF2B5EF4-FFF2-40B4-BE49-F238E27FC236}">
                <a16:creationId xmlns:a16="http://schemas.microsoft.com/office/drawing/2014/main" id="{1FBA3585-940B-BF46-AD06-AA4BFA2DB8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70E68-716D-DC41-B7FD-C4F5176A4AF6}"/>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3345830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569C7-3B60-5B43-AE2C-35A58F9880B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5D9130E-5AA3-B14C-9C35-94B2DCE636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F686D66-5714-BF4F-9243-AF7CF4DA52D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2225EB1-1BFB-434D-82B2-BCA18BCE7B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606A647-F3D2-CA46-8976-94DB3B59D97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125CC54-1E78-2940-853A-C8A80D3941A2}"/>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8" name="Footer Placeholder 7">
            <a:extLst>
              <a:ext uri="{FF2B5EF4-FFF2-40B4-BE49-F238E27FC236}">
                <a16:creationId xmlns:a16="http://schemas.microsoft.com/office/drawing/2014/main" id="{5D34AD7A-09A8-0B4D-87C7-1D3E1A1455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25A59D-B38A-A948-95E8-A479703B4BD0}"/>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56078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7C3A6-9998-C74D-AE10-E7FC4EE5CE1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99123B4-4784-5B4B-B21B-A832DCBFD78A}"/>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4" name="Footer Placeholder 3">
            <a:extLst>
              <a:ext uri="{FF2B5EF4-FFF2-40B4-BE49-F238E27FC236}">
                <a16:creationId xmlns:a16="http://schemas.microsoft.com/office/drawing/2014/main" id="{A470D3DC-53E4-A24C-BF3F-4DA54F7376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272507E-1D42-0B4E-AF99-3A4FF3C076BF}"/>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165138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A9D9CB-80CF-5D44-AC24-78B3C0CEE415}"/>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3" name="Footer Placeholder 2">
            <a:extLst>
              <a:ext uri="{FF2B5EF4-FFF2-40B4-BE49-F238E27FC236}">
                <a16:creationId xmlns:a16="http://schemas.microsoft.com/office/drawing/2014/main" id="{67E5E2AC-9C11-4143-A5F0-9E2A1A79D4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A45C7B-8805-B043-9D33-BAA499DF7A3D}"/>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99157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60637-1576-1B41-B57C-E997D6ECFA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C305C85-C3CF-E446-BCA1-754BF375D6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A4A3DA1-75FA-814B-B9AE-7B176F1C7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F7F14B3-EAAB-9245-A84C-6DAB0410AA7C}"/>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6" name="Footer Placeholder 5">
            <a:extLst>
              <a:ext uri="{FF2B5EF4-FFF2-40B4-BE49-F238E27FC236}">
                <a16:creationId xmlns:a16="http://schemas.microsoft.com/office/drawing/2014/main" id="{0BB8DD71-131C-C248-B20C-CABCD361EB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72B03E-89C0-1D49-8899-E2C0261AC929}"/>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874655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BA5EC-93A0-934D-B476-94383E35C1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9BC280B-B3A3-384E-9555-A659DAEB22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F8A994-B464-CB4E-8C6B-F2745910C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4611E35-EA5A-644A-ABFF-44EAB3CE59CE}"/>
              </a:ext>
            </a:extLst>
          </p:cNvPr>
          <p:cNvSpPr>
            <a:spLocks noGrp="1"/>
          </p:cNvSpPr>
          <p:nvPr>
            <p:ph type="dt" sz="half" idx="10"/>
          </p:nvPr>
        </p:nvSpPr>
        <p:spPr/>
        <p:txBody>
          <a:bodyPr/>
          <a:lstStyle/>
          <a:p>
            <a:fld id="{2E3F87F1-CD6A-CC4D-8693-B79AEAB81AC5}" type="datetimeFigureOut">
              <a:rPr lang="en-US" smtClean="0"/>
              <a:t>5/28/2024</a:t>
            </a:fld>
            <a:endParaRPr lang="en-US"/>
          </a:p>
        </p:txBody>
      </p:sp>
      <p:sp>
        <p:nvSpPr>
          <p:cNvPr id="6" name="Footer Placeholder 5">
            <a:extLst>
              <a:ext uri="{FF2B5EF4-FFF2-40B4-BE49-F238E27FC236}">
                <a16:creationId xmlns:a16="http://schemas.microsoft.com/office/drawing/2014/main" id="{C4324EAD-9B85-5A4F-A95E-A2919CF7FD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6EB7FF-2D60-EB4A-8E04-D81A64CBEB2E}"/>
              </a:ext>
            </a:extLst>
          </p:cNvPr>
          <p:cNvSpPr>
            <a:spLocks noGrp="1"/>
          </p:cNvSpPr>
          <p:nvPr>
            <p:ph type="sldNum" sz="quarter" idx="12"/>
          </p:nvPr>
        </p:nvSpPr>
        <p:spPr/>
        <p:txBody>
          <a:bodyPr/>
          <a:lstStyle/>
          <a:p>
            <a:fld id="{5FE13345-D4E2-2D48-8AD8-93D5E36C39C6}" type="slidenum">
              <a:rPr lang="en-US" smtClean="0"/>
              <a:t>‹#›</a:t>
            </a:fld>
            <a:endParaRPr lang="en-US"/>
          </a:p>
        </p:txBody>
      </p:sp>
    </p:spTree>
    <p:extLst>
      <p:ext uri="{BB962C8B-B14F-4D97-AF65-F5344CB8AC3E}">
        <p14:creationId xmlns:p14="http://schemas.microsoft.com/office/powerpoint/2010/main" val="635000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2C3D61-EBA6-CD4F-92DF-008DA3E1E2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7C77F4B-C3FE-7C40-9D9E-6A01A5A134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B3B2B7A-ABF5-8847-B8FE-DFEA846663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F87F1-CD6A-CC4D-8693-B79AEAB81AC5}" type="datetimeFigureOut">
              <a:rPr lang="en-US" smtClean="0"/>
              <a:t>5/28/2024</a:t>
            </a:fld>
            <a:endParaRPr lang="en-US"/>
          </a:p>
        </p:txBody>
      </p:sp>
      <p:sp>
        <p:nvSpPr>
          <p:cNvPr id="5" name="Footer Placeholder 4">
            <a:extLst>
              <a:ext uri="{FF2B5EF4-FFF2-40B4-BE49-F238E27FC236}">
                <a16:creationId xmlns:a16="http://schemas.microsoft.com/office/drawing/2014/main" id="{87351303-5C84-C844-808E-B7D5BDFB86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0F31CE-558F-844E-9448-B9FA4A6F67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13345-D4E2-2D48-8AD8-93D5E36C39C6}" type="slidenum">
              <a:rPr lang="en-US" smtClean="0"/>
              <a:t>‹#›</a:t>
            </a:fld>
            <a:endParaRPr lang="en-US"/>
          </a:p>
        </p:txBody>
      </p:sp>
    </p:spTree>
    <p:extLst>
      <p:ext uri="{BB962C8B-B14F-4D97-AF65-F5344CB8AC3E}">
        <p14:creationId xmlns:p14="http://schemas.microsoft.com/office/powerpoint/2010/main" val="78620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nfcc.org.uk/wp-content/uploads/2023/08/NFCC_Member_Strategy_2023_-_2026.pdf"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8643068" cy="6858002"/>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995415" y="1720838"/>
            <a:ext cx="6349601" cy="3785652"/>
          </a:xfrm>
          <a:prstGeom prst="rect">
            <a:avLst/>
          </a:prstGeom>
          <a:noFill/>
        </p:spPr>
        <p:txBody>
          <a:bodyPr wrap="square" rtlCol="0">
            <a:spAutoFit/>
          </a:bodyPr>
          <a:lstStyle/>
          <a:p>
            <a:r>
              <a:rPr lang="en-US" sz="4000" b="1" dirty="0">
                <a:solidFill>
                  <a:schemeClr val="bg1"/>
                </a:solidFill>
                <a:latin typeface="Arial"/>
                <a:cs typeface="Arial"/>
              </a:rPr>
              <a:t>NFCC Corporate Business Plan</a:t>
            </a:r>
            <a:endParaRPr lang="en-US" sz="4000" b="1" dirty="0">
              <a:solidFill>
                <a:schemeClr val="bg1"/>
              </a:solidFill>
              <a:latin typeface="Arial" panose="020B0604020202020204" pitchFamily="34" charset="0"/>
              <a:cs typeface="Arial" panose="020B0604020202020204" pitchFamily="34" charset="0"/>
            </a:endParaRPr>
          </a:p>
          <a:p>
            <a:endParaRPr lang="en-US" sz="4000" dirty="0">
              <a:solidFill>
                <a:schemeClr val="bg1"/>
              </a:solidFill>
              <a:latin typeface="Arial" panose="020B0604020202020204" pitchFamily="34" charset="0"/>
              <a:cs typeface="Arial" panose="020B0604020202020204" pitchFamily="34" charset="0"/>
            </a:endParaRPr>
          </a:p>
          <a:p>
            <a:endParaRPr lang="en-US" sz="4000" dirty="0">
              <a:solidFill>
                <a:schemeClr val="bg1"/>
              </a:solidFill>
              <a:latin typeface="Arial" panose="020B0604020202020204" pitchFamily="34" charset="0"/>
              <a:cs typeface="Arial" panose="020B0604020202020204" pitchFamily="34" charset="0"/>
            </a:endParaRPr>
          </a:p>
          <a:p>
            <a:r>
              <a:rPr lang="en-US" sz="4000" b="1" dirty="0">
                <a:solidFill>
                  <a:schemeClr val="bg1"/>
                </a:solidFill>
                <a:latin typeface="Arial"/>
                <a:cs typeface="Arial"/>
              </a:rPr>
              <a:t>2024-25</a:t>
            </a:r>
          </a:p>
          <a:p>
            <a:endParaRPr lang="en-US" sz="4000" dirty="0">
              <a:solidFill>
                <a:schemeClr val="bg1"/>
              </a:solidFill>
              <a:latin typeface="Arial" panose="020B0604020202020204" pitchFamily="34" charset="0"/>
              <a:cs typeface="Arial" panose="020B0604020202020204" pitchFamily="34" charset="0"/>
            </a:endParaRPr>
          </a:p>
        </p:txBody>
      </p:sp>
      <p:pic>
        <p:nvPicPr>
          <p:cNvPr id="3" name="Picture 2" descr="Text&#10;&#10;Description automatically generated with low confidence">
            <a:extLst>
              <a:ext uri="{FF2B5EF4-FFF2-40B4-BE49-F238E27FC236}">
                <a16:creationId xmlns:a16="http://schemas.microsoft.com/office/drawing/2014/main" id="{FC81749B-C397-BAEB-5083-D2D3D0C97D0B}"/>
              </a:ext>
            </a:extLst>
          </p:cNvPr>
          <p:cNvPicPr>
            <a:picLocks noChangeAspect="1"/>
          </p:cNvPicPr>
          <p:nvPr/>
        </p:nvPicPr>
        <p:blipFill>
          <a:blip r:embed="rId2"/>
          <a:stretch>
            <a:fillRect/>
          </a:stretch>
        </p:blipFill>
        <p:spPr>
          <a:xfrm>
            <a:off x="7929133" y="2533636"/>
            <a:ext cx="3653698" cy="1361048"/>
          </a:xfrm>
          <a:prstGeom prst="rect">
            <a:avLst/>
          </a:prstGeom>
        </p:spPr>
      </p:pic>
    </p:spTree>
    <p:extLst>
      <p:ext uri="{BB962C8B-B14F-4D97-AF65-F5344CB8AC3E}">
        <p14:creationId xmlns:p14="http://schemas.microsoft.com/office/powerpoint/2010/main" val="1522168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Key Priorities: FY 2024-25</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2490529485"/>
              </p:ext>
            </p:extLst>
          </p:nvPr>
        </p:nvGraphicFramePr>
        <p:xfrm>
          <a:off x="1" y="1193957"/>
          <a:ext cx="12191999" cy="5581720"/>
        </p:xfrm>
        <a:graphic>
          <a:graphicData uri="http://schemas.openxmlformats.org/drawingml/2006/table">
            <a:tbl>
              <a:tblPr firstRow="1" bandRow="1">
                <a:tableStyleId>{5C22544A-7EE6-4342-B048-85BDC9FD1C3A}</a:tableStyleId>
              </a:tblPr>
              <a:tblGrid>
                <a:gridCol w="2420381">
                  <a:extLst>
                    <a:ext uri="{9D8B030D-6E8A-4147-A177-3AD203B41FA5}">
                      <a16:colId xmlns:a16="http://schemas.microsoft.com/office/drawing/2014/main" val="330334383"/>
                    </a:ext>
                  </a:extLst>
                </a:gridCol>
                <a:gridCol w="2791574">
                  <a:extLst>
                    <a:ext uri="{9D8B030D-6E8A-4147-A177-3AD203B41FA5}">
                      <a16:colId xmlns:a16="http://schemas.microsoft.com/office/drawing/2014/main" val="2535763261"/>
                    </a:ext>
                  </a:extLst>
                </a:gridCol>
                <a:gridCol w="5679195">
                  <a:extLst>
                    <a:ext uri="{9D8B030D-6E8A-4147-A177-3AD203B41FA5}">
                      <a16:colId xmlns:a16="http://schemas.microsoft.com/office/drawing/2014/main" val="3224045140"/>
                    </a:ext>
                  </a:extLst>
                </a:gridCol>
                <a:gridCol w="1300849">
                  <a:extLst>
                    <a:ext uri="{9D8B030D-6E8A-4147-A177-3AD203B41FA5}">
                      <a16:colId xmlns:a16="http://schemas.microsoft.com/office/drawing/2014/main" val="3096430605"/>
                    </a:ext>
                  </a:extLst>
                </a:gridCol>
              </a:tblGrid>
              <a:tr h="354400">
                <a:tc>
                  <a:txBody>
                    <a:bodyPr/>
                    <a:lstStyle/>
                    <a:p>
                      <a:r>
                        <a:rPr lang="en-US" sz="1600" dirty="0">
                          <a:latin typeface="Arial" panose="020B0604020202020204" pitchFamily="34" charset="0"/>
                          <a:cs typeface="Arial" panose="020B0604020202020204" pitchFamily="34" charset="0"/>
                        </a:rPr>
                        <a:t>Priorities</a:t>
                      </a:r>
                      <a:endParaRPr lang="en-GB" sz="1600" dirty="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Lead Committee/Function</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Key Deliverables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Due</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15947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Prevention Programme including work around safeguarding.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a:solidFill>
                            <a:schemeClr val="tx1"/>
                          </a:solidFill>
                          <a:latin typeface="Arial" panose="020B0604020202020204" pitchFamily="34" charset="0"/>
                          <a:cs typeface="Arial" panose="020B0604020202020204" pitchFamily="34" charset="0"/>
                        </a:rPr>
                        <a:t>Prevention Committee</a:t>
                      </a:r>
                    </a:p>
                  </a:txBody>
                  <a:tcPr/>
                </a:tc>
                <a:tc>
                  <a:txBody>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NFCC Home Safety Competency and Evaluation Framework embedded in FRS</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National repository of Road Safety products and packages</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Safeguarding </a:t>
                      </a:r>
                      <a:r>
                        <a:rPr lang="en-US" sz="1100" dirty="0" err="1">
                          <a:latin typeface="Arial" panose="020B0604020202020204" pitchFamily="34" charset="0"/>
                          <a:cs typeface="Arial" panose="020B0604020202020204" pitchFamily="34" charset="0"/>
                        </a:rPr>
                        <a:t>programme</a:t>
                      </a:r>
                      <a:r>
                        <a:rPr lang="en-US" sz="1100" dirty="0">
                          <a:latin typeface="Arial" panose="020B0604020202020204" pitchFamily="34" charset="0"/>
                          <a:cs typeface="Arial" panose="020B0604020202020204" pitchFamily="34" charset="0"/>
                        </a:rPr>
                        <a:t> delivery</a:t>
                      </a:r>
                    </a:p>
                    <a:p>
                      <a:pPr marL="171450" indent="-171450">
                        <a:buFont typeface="Arial" panose="020B0604020202020204" pitchFamily="34" charset="0"/>
                        <a:buChar char="•"/>
                      </a:pPr>
                      <a:r>
                        <a:rPr lang="en-US" sz="1100" dirty="0" err="1">
                          <a:solidFill>
                            <a:schemeClr val="tx1"/>
                          </a:solidFill>
                          <a:latin typeface="Arial" panose="020B0604020202020204" pitchFamily="34" charset="0"/>
                          <a:cs typeface="Arial" panose="020B0604020202020204" pitchFamily="34" charset="0"/>
                        </a:rPr>
                        <a:t>Staywise</a:t>
                      </a:r>
                      <a:r>
                        <a:rPr lang="en-US" sz="1100" dirty="0">
                          <a:solidFill>
                            <a:schemeClr val="tx1"/>
                          </a:solidFill>
                          <a:latin typeface="Arial" panose="020B0604020202020204" pitchFamily="34" charset="0"/>
                          <a:cs typeface="Arial" panose="020B0604020202020204" pitchFamily="34" charset="0"/>
                        </a:rPr>
                        <a:t> Platform</a:t>
                      </a:r>
                    </a:p>
                    <a:p>
                      <a:pPr marL="171450" indent="-171450">
                        <a:buFont typeface="Arial" panose="020B0604020202020204" pitchFamily="34" charset="0"/>
                        <a:buChar char="•"/>
                      </a:pPr>
                      <a:r>
                        <a:rPr lang="en-US" sz="1100" dirty="0">
                          <a:solidFill>
                            <a:schemeClr val="tx1"/>
                          </a:solidFill>
                          <a:latin typeface="Arial" panose="020B0604020202020204" pitchFamily="34" charset="0"/>
                          <a:cs typeface="Arial" panose="020B0604020202020204" pitchFamily="34" charset="0"/>
                        </a:rPr>
                        <a:t>Children and Young People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dk1"/>
                          </a:solidFill>
                          <a:effectLst/>
                          <a:latin typeface="Arial" panose="020B0604020202020204" pitchFamily="34" charset="0"/>
                          <a:ea typeface="+mn-ea"/>
                          <a:cs typeface="Arial" panose="020B0604020202020204" pitchFamily="34" charset="0"/>
                        </a:rPr>
                        <a:t>Review the current Water Safety Strategy and draft the revision aligned to the work of the Water Safety Forum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dk1"/>
                          </a:solidFill>
                          <a:effectLst/>
                          <a:latin typeface="Arial" panose="020B0604020202020204" pitchFamily="34" charset="0"/>
                          <a:ea typeface="+mn-ea"/>
                          <a:cs typeface="Arial" panose="020B0604020202020204" pitchFamily="34" charset="0"/>
                        </a:rPr>
                        <a:t>Respond to the WHO consultations and influence government around change to support Water Safety.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Qtr.1-4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Qtr.1-4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Qtr.1</a:t>
                      </a:r>
                    </a:p>
                    <a:p>
                      <a:r>
                        <a:rPr lang="en-GB" sz="1100" dirty="0">
                          <a:solidFill>
                            <a:schemeClr val="tx1"/>
                          </a:solidFill>
                          <a:latin typeface="Arial" panose="020B0604020202020204" pitchFamily="34" charset="0"/>
                          <a:cs typeface="Arial" panose="020B0604020202020204" pitchFamily="34" charset="0"/>
                        </a:rPr>
                        <a:t>Qtr.1-4</a:t>
                      </a:r>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Qtr.1-4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Qtr.1-4</a:t>
                      </a:r>
                    </a:p>
                    <a:p>
                      <a:endParaRPr lang="en-GB" sz="11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Qtr.1-4</a:t>
                      </a:r>
                    </a:p>
                    <a:p>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78695429"/>
                  </a:ext>
                </a:extLst>
              </a:tr>
              <a:tr h="757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Support FRS with Building Safety Regulator</a:t>
                      </a:r>
                      <a:endParaRPr lang="en-GB" sz="1200" b="1">
                        <a:latin typeface="Arial" panose="020B0604020202020204" pitchFamily="34" charset="0"/>
                        <a:cs typeface="Arial" panose="020B0604020202020204" pitchFamily="34" charset="0"/>
                      </a:endParaRPr>
                    </a:p>
                    <a:p>
                      <a:endParaRPr lang="en-GB" sz="1200" b="1">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Arial" panose="020B0604020202020204" pitchFamily="34" charset="0"/>
                          <a:cs typeface="Arial" panose="020B0604020202020204" pitchFamily="34" charset="0"/>
                        </a:rPr>
                        <a:t>Protection and Business Safety Committee</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100">
                          <a:latin typeface="Arial" panose="020B0604020202020204" pitchFamily="34" charset="0"/>
                          <a:cs typeface="Arial" panose="020B0604020202020204" pitchFamily="34" charset="0"/>
                        </a:rPr>
                        <a:t>Fire Safety Order (FSO) Guides</a:t>
                      </a:r>
                    </a:p>
                    <a:p>
                      <a:pPr marL="171450" indent="-171450">
                        <a:buFont typeface="Arial" panose="020B0604020202020204" pitchFamily="34" charset="0"/>
                        <a:buChar char="•"/>
                      </a:pPr>
                      <a:r>
                        <a:rPr lang="en-US" sz="1100">
                          <a:latin typeface="Arial" panose="020B0604020202020204" pitchFamily="34" charset="0"/>
                          <a:cs typeface="Arial" panose="020B0604020202020204" pitchFamily="34" charset="0"/>
                        </a:rPr>
                        <a:t>Specific buildings of concern briefings and investigation</a:t>
                      </a:r>
                    </a:p>
                    <a:p>
                      <a:pPr marL="171450" indent="-171450">
                        <a:buFont typeface="Arial" panose="020B0604020202020204" pitchFamily="34" charset="0"/>
                        <a:buChar char="•"/>
                      </a:pPr>
                      <a:r>
                        <a:rPr lang="en-US" sz="1100">
                          <a:latin typeface="Arial" panose="020B0604020202020204" pitchFamily="34" charset="0"/>
                          <a:cs typeface="Arial" panose="020B0604020202020204" pitchFamily="34" charset="0"/>
                        </a:rPr>
                        <a:t>Training and Guidance materials to support FRS to fulfill obligations under the Building Safety Act (BSA)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Qtr.1-4</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Qtr.1-4</a:t>
                      </a:r>
                    </a:p>
                  </a:txBody>
                  <a:tcPr/>
                </a:tc>
                <a:extLst>
                  <a:ext uri="{0D108BD9-81ED-4DB2-BD59-A6C34878D82A}">
                    <a16:rowId xmlns:a16="http://schemas.microsoft.com/office/drawing/2014/main" val="2087160241"/>
                  </a:ext>
                </a:extLst>
              </a:tr>
              <a:tr h="924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MAI Recommendations and JESIP</a:t>
                      </a:r>
                    </a:p>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Operational Preparedness Response and Resilience Committee</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endParaRPr lang="en-GB" sz="120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solidFill>
                            <a:schemeClr val="tx1"/>
                          </a:solidFill>
                          <a:latin typeface="Arial" panose="020B0604020202020204" pitchFamily="34" charset="0"/>
                          <a:cs typeface="Arial" panose="020B0604020202020204" pitchFamily="34" charset="0"/>
                        </a:rPr>
                        <a:t>Policy recommendations relating to Manchester Arena inquiry (MAI)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kern="1200" dirty="0">
                          <a:solidFill>
                            <a:schemeClr val="dk1"/>
                          </a:solidFill>
                          <a:effectLst/>
                          <a:latin typeface="Arial" panose="020B0604020202020204" pitchFamily="34" charset="0"/>
                          <a:ea typeface="+mn-ea"/>
                          <a:cs typeface="Arial" panose="020B0604020202020204" pitchFamily="34" charset="0"/>
                        </a:rPr>
                        <a:t>Flexibly respond to unpredictable and dynamic priorities to support NFCC to continually adapt to our operating environment and monitor emerging themes for improvement to develop policy recommendations that address identified shortcomings.</a:t>
                      </a:r>
                      <a:endParaRPr lang="en-US" sz="1100" dirty="0">
                        <a:solidFill>
                          <a:srgbClr val="FF0000"/>
                        </a:solidFill>
                        <a:latin typeface="Arial" panose="020B0604020202020204" pitchFamily="34" charset="0"/>
                        <a:cs typeface="Arial" panose="020B0604020202020204" pitchFamily="34" charset="0"/>
                      </a:endParaRPr>
                    </a:p>
                  </a:txBody>
                  <a:tcPr/>
                </a:tc>
                <a:tc>
                  <a:txBody>
                    <a:bodyPr/>
                    <a:lstStyle/>
                    <a:p>
                      <a:r>
                        <a:rPr lang="en-US" sz="1200">
                          <a:latin typeface="Arial" panose="020B0604020202020204" pitchFamily="34" charset="0"/>
                          <a:cs typeface="Arial" panose="020B0604020202020204" pitchFamily="34" charset="0"/>
                        </a:rPr>
                        <a:t>Qtr.4</a:t>
                      </a:r>
                      <a:endParaRPr lang="en-GB" sz="1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1486286"/>
                  </a:ext>
                </a:extLst>
              </a:tr>
              <a:tr h="924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GTI Recommendations</a:t>
                      </a:r>
                    </a:p>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Operational Preparedness Response and Resilience Committee</a:t>
                      </a:r>
                      <a:endPar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endParaRPr lang="en-GB" sz="120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Review of Fire in Tall Buildings.</a:t>
                      </a:r>
                      <a:endParaRPr lang="en-GB" sz="11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Operational Guidance surgeries (</a:t>
                      </a:r>
                      <a:r>
                        <a:rPr lang="en-US" sz="1100" dirty="0" err="1">
                          <a:latin typeface="Arial" panose="020B0604020202020204" pitchFamily="34" charset="0"/>
                          <a:cs typeface="Arial" panose="020B0604020202020204" pitchFamily="34" charset="0"/>
                        </a:rPr>
                        <a:t>inc</a:t>
                      </a:r>
                      <a:r>
                        <a:rPr lang="en-US" sz="1100" dirty="0">
                          <a:latin typeface="Arial" panose="020B0604020202020204" pitchFamily="34" charset="0"/>
                          <a:cs typeface="Arial" panose="020B0604020202020204" pitchFamily="34" charset="0"/>
                        </a:rPr>
                        <a:t> Grenfell Tower inquiry (GTI) phase 2) and workshop.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Increase number of staff on Auditors Register.</a:t>
                      </a:r>
                      <a:endParaRPr lang="en-GB" sz="11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latin typeface="Arial" panose="020B0604020202020204" pitchFamily="34" charset="0"/>
                          <a:cs typeface="Arial" panose="020B0604020202020204" pitchFamily="34" charset="0"/>
                        </a:rPr>
                        <a:t>Policy recommendations relating to GTI Phase 2.</a:t>
                      </a:r>
                      <a:endParaRPr lang="en-GB" sz="1100" dirty="0">
                        <a:latin typeface="Arial" panose="020B0604020202020204" pitchFamily="34" charset="0"/>
                        <a:cs typeface="Arial" panose="020B0604020202020204" pitchFamily="34" charset="0"/>
                      </a:endParaRPr>
                    </a:p>
                  </a:txBody>
                  <a:tcPr/>
                </a:tc>
                <a:tc>
                  <a:txBody>
                    <a:bodyPr/>
                    <a:lstStyle/>
                    <a:p>
                      <a:endParaRPr lang="en-US" sz="1200">
                        <a:latin typeface="Arial" panose="020B0604020202020204" pitchFamily="34" charset="0"/>
                        <a:cs typeface="Arial" panose="020B0604020202020204" pitchFamily="34" charset="0"/>
                      </a:endParaRPr>
                    </a:p>
                    <a:p>
                      <a:r>
                        <a:rPr lang="en-GB" sz="1200">
                          <a:latin typeface="Arial" panose="020B0604020202020204" pitchFamily="34" charset="0"/>
                          <a:cs typeface="Arial" panose="020B0604020202020204" pitchFamily="34" charset="0"/>
                        </a:rPr>
                        <a:t>Qtr.1–4</a:t>
                      </a:r>
                    </a:p>
                    <a:p>
                      <a:r>
                        <a:rPr lang="en-GB" sz="1200">
                          <a:latin typeface="Arial" panose="020B0604020202020204" pitchFamily="34" charset="0"/>
                          <a:cs typeface="Arial" panose="020B0604020202020204" pitchFamily="34" charset="0"/>
                        </a:rPr>
                        <a:t>Qtr.1–4</a:t>
                      </a:r>
                    </a:p>
                    <a:p>
                      <a:r>
                        <a:rPr lang="en-GB" sz="1200">
                          <a:latin typeface="Arial" panose="020B0604020202020204" pitchFamily="34" charset="0"/>
                          <a:cs typeface="Arial" panose="020B0604020202020204" pitchFamily="34" charset="0"/>
                        </a:rPr>
                        <a:t>Qtr.4</a:t>
                      </a:r>
                    </a:p>
                  </a:txBody>
                  <a:tcPr/>
                </a:tc>
                <a:extLst>
                  <a:ext uri="{0D108BD9-81ED-4DB2-BD59-A6C34878D82A}">
                    <a16:rowId xmlns:a16="http://schemas.microsoft.com/office/drawing/2014/main" val="2049412617"/>
                  </a:ext>
                </a:extLst>
              </a:tr>
              <a:tr h="979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Establishing NFCC Commercial in BLC</a:t>
                      </a:r>
                      <a:endParaRPr lang="en-GB" sz="1200" b="1">
                        <a:latin typeface="Arial" panose="020B0604020202020204" pitchFamily="34" charset="0"/>
                        <a:cs typeface="Arial" panose="020B0604020202020204" pitchFamily="34" charset="0"/>
                      </a:endParaRPr>
                    </a:p>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Arial" panose="020B0604020202020204" pitchFamily="34" charset="0"/>
                          <a:cs typeface="Arial" panose="020B0604020202020204" pitchFamily="34" charset="0"/>
                        </a:rPr>
                        <a:t>NFCC - National Commercial Hub</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Research to inform development of specification for national firefighter PPE Framework.</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Management and roll out of MAIT Framework.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National Commercial Hub Transformation Plan.</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Transition of outsourced website to in-house.</a:t>
                      </a:r>
                      <a:endParaRPr lang="en-GB" sz="1100" dirty="0">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Qtr.4</a:t>
                      </a:r>
                    </a:p>
                    <a:p>
                      <a:endParaRPr lang="en-US"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Qtr.1–4</a:t>
                      </a:r>
                    </a:p>
                    <a:p>
                      <a:r>
                        <a:rPr lang="en-US" sz="1200" dirty="0">
                          <a:latin typeface="Arial" panose="020B0604020202020204" pitchFamily="34" charset="0"/>
                          <a:cs typeface="Arial" panose="020B0604020202020204" pitchFamily="34" charset="0"/>
                        </a:rPr>
                        <a:t>Qtr.3</a:t>
                      </a:r>
                    </a:p>
                    <a:p>
                      <a:r>
                        <a:rPr lang="en-US" sz="1200" dirty="0">
                          <a:latin typeface="Arial" panose="020B0604020202020204" pitchFamily="34" charset="0"/>
                          <a:cs typeface="Arial" panose="020B0604020202020204" pitchFamily="34" charset="0"/>
                        </a:rPr>
                        <a:t>Qtr.1</a:t>
                      </a: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65840106"/>
                  </a:ext>
                </a:extLst>
              </a:tr>
            </a:tbl>
          </a:graphicData>
        </a:graphic>
      </p:graphicFrame>
    </p:spTree>
    <p:extLst>
      <p:ext uri="{BB962C8B-B14F-4D97-AF65-F5344CB8AC3E}">
        <p14:creationId xmlns:p14="http://schemas.microsoft.com/office/powerpoint/2010/main" val="1815387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Key Priorities: FY 2024-25</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1009908522"/>
              </p:ext>
            </p:extLst>
          </p:nvPr>
        </p:nvGraphicFramePr>
        <p:xfrm>
          <a:off x="0" y="1254760"/>
          <a:ext cx="12191999" cy="5146040"/>
        </p:xfrm>
        <a:graphic>
          <a:graphicData uri="http://schemas.openxmlformats.org/drawingml/2006/table">
            <a:tbl>
              <a:tblPr firstRow="1" bandRow="1">
                <a:tableStyleId>{5C22544A-7EE6-4342-B048-85BDC9FD1C3A}</a:tableStyleId>
              </a:tblPr>
              <a:tblGrid>
                <a:gridCol w="2276838">
                  <a:extLst>
                    <a:ext uri="{9D8B030D-6E8A-4147-A177-3AD203B41FA5}">
                      <a16:colId xmlns:a16="http://schemas.microsoft.com/office/drawing/2014/main" val="330334383"/>
                    </a:ext>
                  </a:extLst>
                </a:gridCol>
                <a:gridCol w="2901897">
                  <a:extLst>
                    <a:ext uri="{9D8B030D-6E8A-4147-A177-3AD203B41FA5}">
                      <a16:colId xmlns:a16="http://schemas.microsoft.com/office/drawing/2014/main" val="2535763261"/>
                    </a:ext>
                  </a:extLst>
                </a:gridCol>
                <a:gridCol w="5933878">
                  <a:extLst>
                    <a:ext uri="{9D8B030D-6E8A-4147-A177-3AD203B41FA5}">
                      <a16:colId xmlns:a16="http://schemas.microsoft.com/office/drawing/2014/main" val="3224045140"/>
                    </a:ext>
                  </a:extLst>
                </a:gridCol>
                <a:gridCol w="1079386">
                  <a:extLst>
                    <a:ext uri="{9D8B030D-6E8A-4147-A177-3AD203B41FA5}">
                      <a16:colId xmlns:a16="http://schemas.microsoft.com/office/drawing/2014/main" val="3096430605"/>
                    </a:ext>
                  </a:extLst>
                </a:gridCol>
              </a:tblGrid>
              <a:tr h="360470">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Lead Committee/Function</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Key Deliverables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Due</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1155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latin typeface="Arial" panose="020B0604020202020204" pitchFamily="34" charset="0"/>
                          <a:cs typeface="Arial" panose="020B0604020202020204" pitchFamily="34" charset="0"/>
                        </a:rPr>
                        <a:t>On Call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People Culture and Leadership Committee</a:t>
                      </a:r>
                    </a:p>
                  </a:txBody>
                  <a:tcPr/>
                </a:tc>
                <a:tc>
                  <a:txBody>
                    <a:bodyPr/>
                    <a:lstStyle/>
                    <a:p>
                      <a:r>
                        <a:rPr lang="en-US" sz="1200">
                          <a:latin typeface="Arial" panose="020B0604020202020204" pitchFamily="34" charset="0"/>
                          <a:cs typeface="Arial" panose="020B0604020202020204" pitchFamily="34" charset="0"/>
                        </a:rPr>
                        <a:t>On Call Project:</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National data collection and report about on-call</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Procure an academic partner for research</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Updated and additional working patterns, guidance and positive practice case studies (via Working Group)</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Publication of Report and Toolkits</a:t>
                      </a:r>
                      <a:endParaRPr lang="en-GB" sz="120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Qtr.4</a:t>
                      </a:r>
                    </a:p>
                    <a:p>
                      <a:r>
                        <a:rPr lang="en-GB" sz="1200" dirty="0">
                          <a:latin typeface="Arial" panose="020B0604020202020204" pitchFamily="34" charset="0"/>
                          <a:cs typeface="Arial" panose="020B0604020202020204" pitchFamily="34" charset="0"/>
                        </a:rPr>
                        <a:t>[2023 – 2026]</a:t>
                      </a:r>
                    </a:p>
                  </a:txBody>
                  <a:tcPr/>
                </a:tc>
                <a:extLst>
                  <a:ext uri="{0D108BD9-81ED-4DB2-BD59-A6C34878D82A}">
                    <a16:rowId xmlns:a16="http://schemas.microsoft.com/office/drawing/2014/main" val="4294679493"/>
                  </a:ext>
                </a:extLst>
              </a:tr>
              <a:tr h="11554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Digital Transformation</a:t>
                      </a:r>
                      <a:endParaRPr lang="en-GB" sz="1200" b="1">
                        <a:latin typeface="Arial" panose="020B0604020202020204" pitchFamily="34" charset="0"/>
                        <a:cs typeface="Arial" panose="020B0604020202020204" pitchFamily="34" charset="0"/>
                      </a:endParaRPr>
                    </a:p>
                    <a:p>
                      <a:endParaRPr lang="en-GB" sz="1200" b="1">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Arial" panose="020B0604020202020204" pitchFamily="34" charset="0"/>
                          <a:cs typeface="Arial" panose="020B0604020202020204" pitchFamily="34" charset="0"/>
                        </a:rPr>
                        <a:t>NFCC – Strategy, Insight and Portfolio</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Implemented the NOL tool, into NFCC website/platform</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Strategic Gap Analysis (SGA) Tool development and integration</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Digital Roadmap</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NFCC Digital Strategy</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MMS Members Database</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New or integrated communities' platform for the sector</a:t>
                      </a:r>
                      <a:endParaRPr lang="en-GB" sz="1200">
                        <a:solidFill>
                          <a:schemeClr val="tx1"/>
                        </a:solidFill>
                        <a:latin typeface="Arial" panose="020B0604020202020204" pitchFamily="34" charset="0"/>
                        <a:cs typeface="Arial" panose="020B0604020202020204" pitchFamily="34" charset="0"/>
                      </a:endParaRPr>
                    </a:p>
                  </a:txBody>
                  <a:tcPr/>
                </a:tc>
                <a:tc>
                  <a:txBody>
                    <a:bodyPr/>
                    <a:lstStyle/>
                    <a:p>
                      <a:r>
                        <a:rPr lang="en-US" sz="1200" dirty="0">
                          <a:latin typeface="Arial" panose="020B0604020202020204" pitchFamily="34" charset="0"/>
                          <a:cs typeface="Arial" panose="020B0604020202020204" pitchFamily="34" charset="0"/>
                        </a:rPr>
                        <a:t>Qtr.1</a:t>
                      </a:r>
                    </a:p>
                    <a:p>
                      <a:r>
                        <a:rPr lang="en-US" sz="1200" dirty="0">
                          <a:latin typeface="Arial" panose="020B0604020202020204" pitchFamily="34" charset="0"/>
                          <a:cs typeface="Arial" panose="020B0604020202020204" pitchFamily="34" charset="0"/>
                        </a:rPr>
                        <a:t>Qtr.1 </a:t>
                      </a:r>
                    </a:p>
                    <a:p>
                      <a:r>
                        <a:rPr lang="en-US" sz="1200" dirty="0">
                          <a:latin typeface="Arial" panose="020B0604020202020204" pitchFamily="34" charset="0"/>
                          <a:cs typeface="Arial" panose="020B0604020202020204" pitchFamily="34" charset="0"/>
                        </a:rPr>
                        <a:t>Qtr.1</a:t>
                      </a:r>
                    </a:p>
                    <a:p>
                      <a:r>
                        <a:rPr lang="en-US" sz="1200" dirty="0">
                          <a:latin typeface="Arial" panose="020B0604020202020204" pitchFamily="34" charset="0"/>
                          <a:cs typeface="Arial" panose="020B0604020202020204" pitchFamily="34" charset="0"/>
                        </a:rPr>
                        <a:t>Qtr.4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Qtr.4</a:t>
                      </a:r>
                    </a:p>
                  </a:txBody>
                  <a:tcPr/>
                </a:tc>
                <a:extLst>
                  <a:ext uri="{0D108BD9-81ED-4DB2-BD59-A6C34878D82A}">
                    <a16:rowId xmlns:a16="http://schemas.microsoft.com/office/drawing/2014/main" val="2087160241"/>
                  </a:ext>
                </a:extLst>
              </a:tr>
              <a:tr h="10365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NFCC Improvement Support Function / Offer</a:t>
                      </a:r>
                      <a:endParaRPr lang="en-GB" sz="1200" b="1">
                        <a:latin typeface="Arial" panose="020B0604020202020204" pitchFamily="34" charset="0"/>
                        <a:cs typeface="Arial" panose="020B0604020202020204" pitchFamily="34" charset="0"/>
                      </a:endParaRPr>
                    </a:p>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Arial" panose="020B0604020202020204" pitchFamily="34" charset="0"/>
                          <a:cs typeface="Arial" panose="020B0604020202020204" pitchFamily="34" charset="0"/>
                        </a:rPr>
                        <a:t>Sector Resources and Improvement Committee</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Bank of CFOs/POs with skills and availability</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Peer review mechanism and implementation</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Improvement Offer published.</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Strategic map of touch points between NFCC and HMICFRS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Operational Guidance surgeries, </a:t>
                      </a:r>
                      <a:r>
                        <a:rPr lang="en-US" sz="1200" err="1">
                          <a:solidFill>
                            <a:schemeClr val="tx1"/>
                          </a:solidFill>
                          <a:latin typeface="Arial" panose="020B0604020202020204" pitchFamily="34" charset="0"/>
                          <a:cs typeface="Arial" panose="020B0604020202020204" pitchFamily="34" charset="0"/>
                        </a:rPr>
                        <a:t>inc</a:t>
                      </a:r>
                      <a:r>
                        <a:rPr lang="en-US" sz="1200">
                          <a:solidFill>
                            <a:schemeClr val="tx1"/>
                          </a:solidFill>
                          <a:latin typeface="Arial" panose="020B0604020202020204" pitchFamily="34" charset="0"/>
                          <a:cs typeface="Arial" panose="020B0604020202020204" pitchFamily="34" charset="0"/>
                        </a:rPr>
                        <a:t> workshops </a:t>
                      </a:r>
                    </a:p>
                  </a:txBody>
                  <a:tcPr/>
                </a:tc>
                <a:tc>
                  <a:txBody>
                    <a:bodyPr/>
                    <a:lstStyle/>
                    <a:p>
                      <a:r>
                        <a:rPr lang="en-GB" sz="1200">
                          <a:latin typeface="Arial" panose="020B0604020202020204" pitchFamily="34" charset="0"/>
                          <a:cs typeface="Arial" panose="020B0604020202020204" pitchFamily="34" charset="0"/>
                        </a:rPr>
                        <a:t>Qtr.1</a:t>
                      </a:r>
                    </a:p>
                    <a:p>
                      <a:r>
                        <a:rPr lang="en-GB" sz="1200">
                          <a:latin typeface="Arial" panose="020B0604020202020204" pitchFamily="34" charset="0"/>
                          <a:cs typeface="Arial" panose="020B0604020202020204" pitchFamily="34" charset="0"/>
                        </a:rPr>
                        <a:t>Qtr.4</a:t>
                      </a:r>
                    </a:p>
                    <a:p>
                      <a:r>
                        <a:rPr lang="en-GB" sz="1200">
                          <a:latin typeface="Arial" panose="020B0604020202020204" pitchFamily="34" charset="0"/>
                          <a:cs typeface="Arial" panose="020B0604020202020204" pitchFamily="34" charset="0"/>
                        </a:rPr>
                        <a:t>Qtr.4</a:t>
                      </a:r>
                    </a:p>
                    <a:p>
                      <a:r>
                        <a:rPr lang="en-GB" sz="1200">
                          <a:latin typeface="Arial" panose="020B0604020202020204" pitchFamily="34" charset="0"/>
                          <a:cs typeface="Arial" panose="020B0604020202020204" pitchFamily="34" charset="0"/>
                        </a:rPr>
                        <a:t>Qtr.4</a:t>
                      </a:r>
                    </a:p>
                    <a:p>
                      <a:r>
                        <a:rPr lang="en-GB" sz="1200">
                          <a:latin typeface="Arial" panose="020B0604020202020204" pitchFamily="34" charset="0"/>
                          <a:cs typeface="Arial" panose="020B0604020202020204" pitchFamily="34" charset="0"/>
                        </a:rPr>
                        <a:t>Qtr.1-4</a:t>
                      </a:r>
                    </a:p>
                  </a:txBody>
                  <a:tcPr/>
                </a:tc>
                <a:extLst>
                  <a:ext uri="{0D108BD9-81ED-4DB2-BD59-A6C34878D82A}">
                    <a16:rowId xmlns:a16="http://schemas.microsoft.com/office/drawing/2014/main" val="4121486286"/>
                  </a:ext>
                </a:extLst>
              </a:tr>
              <a:tr h="1360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Membership Engagement</a:t>
                      </a:r>
                    </a:p>
                    <a:p>
                      <a:endParaRPr lang="en-GB"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Arial" panose="020B0604020202020204" pitchFamily="34" charset="0"/>
                          <a:cs typeface="Arial" panose="020B0604020202020204" pitchFamily="34" charset="0"/>
                        </a:rPr>
                        <a:t>NFCC - Commercial and Professional Services </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Provision of new member packages </a:t>
                      </a:r>
                      <a:endParaRPr lang="en-US" sz="1200" kern="1200">
                        <a:solidFill>
                          <a:schemeClr val="dk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US" sz="1200" kern="1200">
                          <a:solidFill>
                            <a:schemeClr val="dk1"/>
                          </a:solidFill>
                          <a:effectLst/>
                          <a:latin typeface="Arial" panose="020B0604020202020204" pitchFamily="34" charset="0"/>
                          <a:ea typeface="+mn-ea"/>
                          <a:cs typeface="Arial" panose="020B0604020202020204" pitchFamily="34" charset="0"/>
                        </a:rPr>
                        <a:t>New membership categories based on demand from the wider sector</a:t>
                      </a:r>
                    </a:p>
                    <a:p>
                      <a:pPr marL="171450" indent="-171450">
                        <a:buFont typeface="Arial" panose="020B0604020202020204" pitchFamily="34" charset="0"/>
                        <a:buChar char="•"/>
                      </a:pPr>
                      <a:r>
                        <a:rPr lang="en-US" sz="1200" kern="1200">
                          <a:solidFill>
                            <a:schemeClr val="dk1"/>
                          </a:solidFill>
                          <a:effectLst/>
                          <a:latin typeface="Arial" panose="020B0604020202020204" pitchFamily="34" charset="0"/>
                          <a:ea typeface="+mn-ea"/>
                          <a:cs typeface="Arial" panose="020B0604020202020204" pitchFamily="34" charset="0"/>
                        </a:rPr>
                        <a:t>Pay-to-attend events </a:t>
                      </a:r>
                      <a:r>
                        <a:rPr lang="en-US" sz="1200" kern="1200" err="1">
                          <a:solidFill>
                            <a:schemeClr val="dk1"/>
                          </a:solidFill>
                          <a:effectLst/>
                          <a:latin typeface="Arial" panose="020B0604020202020204" pitchFamily="34" charset="0"/>
                          <a:ea typeface="+mn-ea"/>
                          <a:cs typeface="Arial" panose="020B0604020202020204" pitchFamily="34" charset="0"/>
                        </a:rPr>
                        <a:t>programme</a:t>
                      </a:r>
                      <a:r>
                        <a:rPr lang="en-US" sz="1200" kern="1200">
                          <a:solidFill>
                            <a:schemeClr val="dk1"/>
                          </a:solidFill>
                          <a:effectLst/>
                          <a:latin typeface="Arial" panose="020B0604020202020204" pitchFamily="34" charset="0"/>
                          <a:ea typeface="+mn-ea"/>
                          <a:cs typeface="Arial" panose="020B0604020202020204" pitchFamily="34" charset="0"/>
                        </a:rPr>
                        <a:t> for the sector</a:t>
                      </a:r>
                    </a:p>
                    <a:p>
                      <a:pPr marL="171450" indent="-171450">
                        <a:buFont typeface="Arial" panose="020B0604020202020204" pitchFamily="34" charset="0"/>
                        <a:buChar char="•"/>
                      </a:pPr>
                      <a:r>
                        <a:rPr lang="en-US" sz="1200" kern="1200">
                          <a:solidFill>
                            <a:schemeClr val="dk1"/>
                          </a:solidFill>
                          <a:effectLst/>
                          <a:latin typeface="Arial" panose="020B0604020202020204" pitchFamily="34" charset="0"/>
                          <a:ea typeface="+mn-ea"/>
                          <a:cs typeface="Arial" panose="020B0604020202020204" pitchFamily="34" charset="0"/>
                        </a:rPr>
                        <a:t>New marketing avenues research</a:t>
                      </a:r>
                    </a:p>
                    <a:p>
                      <a:pPr marL="171450" indent="-171450">
                        <a:buFont typeface="Arial" panose="020B0604020202020204" pitchFamily="34" charset="0"/>
                        <a:buChar char="•"/>
                      </a:pPr>
                      <a:r>
                        <a:rPr lang="en-US" sz="1200" kern="1200">
                          <a:solidFill>
                            <a:schemeClr val="dk1"/>
                          </a:solidFill>
                          <a:effectLst/>
                          <a:latin typeface="Arial" panose="020B0604020202020204" pitchFamily="34" charset="0"/>
                          <a:ea typeface="+mn-ea"/>
                          <a:cs typeface="Arial" panose="020B0604020202020204" pitchFamily="34" charset="0"/>
                        </a:rPr>
                        <a:t>Assessment package to aid accreditation to End-Point Assessment (EPA)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latin typeface="Arial" panose="020B0604020202020204" pitchFamily="34" charset="0"/>
                          <a:cs typeface="Arial" panose="020B0604020202020204" pitchFamily="34" charset="0"/>
                        </a:rPr>
                        <a:t>Improved membership database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latin typeface="Arial" panose="020B0604020202020204" pitchFamily="34" charset="0"/>
                          <a:cs typeface="Arial" panose="020B0604020202020204" pitchFamily="34" charset="0"/>
                        </a:rPr>
                        <a:t>Election Year Engagement Strategy</a:t>
                      </a:r>
                    </a:p>
                  </a:txBody>
                  <a:tcPr/>
                </a:tc>
                <a:tc>
                  <a:txBody>
                    <a:bodyPr/>
                    <a:lstStyle/>
                    <a:p>
                      <a:r>
                        <a:rPr lang="en-US" sz="1200" dirty="0">
                          <a:latin typeface="Arial" panose="020B0604020202020204" pitchFamily="34" charset="0"/>
                          <a:cs typeface="Arial" panose="020B0604020202020204" pitchFamily="34" charset="0"/>
                        </a:rPr>
                        <a:t>Qtr.1</a:t>
                      </a:r>
                    </a:p>
                    <a:p>
                      <a:r>
                        <a:rPr lang="en-US" sz="1200" dirty="0">
                          <a:latin typeface="Arial" panose="020B0604020202020204" pitchFamily="34" charset="0"/>
                          <a:cs typeface="Arial" panose="020B0604020202020204" pitchFamily="34" charset="0"/>
                        </a:rPr>
                        <a:t>Qtr.1-4</a:t>
                      </a:r>
                    </a:p>
                    <a:p>
                      <a:r>
                        <a:rPr lang="en-US" sz="1200" dirty="0">
                          <a:latin typeface="Arial" panose="020B0604020202020204" pitchFamily="34" charset="0"/>
                          <a:cs typeface="Arial" panose="020B0604020202020204" pitchFamily="34" charset="0"/>
                        </a:rPr>
                        <a:t>Qtr.1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Qtr.4</a:t>
                      </a:r>
                    </a:p>
                    <a:p>
                      <a:r>
                        <a:rPr lang="en-US" sz="1200" dirty="0">
                          <a:latin typeface="Arial" panose="020B0604020202020204" pitchFamily="34" charset="0"/>
                          <a:cs typeface="Arial" panose="020B0604020202020204" pitchFamily="34" charset="0"/>
                        </a:rPr>
                        <a:t>Qtr.4</a:t>
                      </a:r>
                    </a:p>
                    <a:p>
                      <a:r>
                        <a:rPr lang="en-GB" sz="1200" dirty="0">
                          <a:latin typeface="Arial" panose="020B0604020202020204" pitchFamily="34" charset="0"/>
                          <a:cs typeface="Arial" panose="020B0604020202020204" pitchFamily="34" charset="0"/>
                        </a:rPr>
                        <a:t>Qtr.3-4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Qtr.1-2</a:t>
                      </a:r>
                    </a:p>
                  </a:txBody>
                  <a:tcPr/>
                </a:tc>
                <a:extLst>
                  <a:ext uri="{0D108BD9-81ED-4DB2-BD59-A6C34878D82A}">
                    <a16:rowId xmlns:a16="http://schemas.microsoft.com/office/drawing/2014/main" val="2049412617"/>
                  </a:ext>
                </a:extLst>
              </a:tr>
            </a:tbl>
          </a:graphicData>
        </a:graphic>
      </p:graphicFrame>
    </p:spTree>
    <p:extLst>
      <p:ext uri="{BB962C8B-B14F-4D97-AF65-F5344CB8AC3E}">
        <p14:creationId xmlns:p14="http://schemas.microsoft.com/office/powerpoint/2010/main" val="288026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Key Priorities: FY 2024-25</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3393035177"/>
              </p:ext>
            </p:extLst>
          </p:nvPr>
        </p:nvGraphicFramePr>
        <p:xfrm>
          <a:off x="0" y="1254761"/>
          <a:ext cx="12191999" cy="5237196"/>
        </p:xfrm>
        <a:graphic>
          <a:graphicData uri="http://schemas.openxmlformats.org/drawingml/2006/table">
            <a:tbl>
              <a:tblPr firstRow="1" bandRow="1">
                <a:tableStyleId>{5C22544A-7EE6-4342-B048-85BDC9FD1C3A}</a:tableStyleId>
              </a:tblPr>
              <a:tblGrid>
                <a:gridCol w="2276838">
                  <a:extLst>
                    <a:ext uri="{9D8B030D-6E8A-4147-A177-3AD203B41FA5}">
                      <a16:colId xmlns:a16="http://schemas.microsoft.com/office/drawing/2014/main" val="330334383"/>
                    </a:ext>
                  </a:extLst>
                </a:gridCol>
                <a:gridCol w="2901897">
                  <a:extLst>
                    <a:ext uri="{9D8B030D-6E8A-4147-A177-3AD203B41FA5}">
                      <a16:colId xmlns:a16="http://schemas.microsoft.com/office/drawing/2014/main" val="2535763261"/>
                    </a:ext>
                  </a:extLst>
                </a:gridCol>
                <a:gridCol w="5947974">
                  <a:extLst>
                    <a:ext uri="{9D8B030D-6E8A-4147-A177-3AD203B41FA5}">
                      <a16:colId xmlns:a16="http://schemas.microsoft.com/office/drawing/2014/main" val="3224045140"/>
                    </a:ext>
                  </a:extLst>
                </a:gridCol>
                <a:gridCol w="1065290">
                  <a:extLst>
                    <a:ext uri="{9D8B030D-6E8A-4147-A177-3AD203B41FA5}">
                      <a16:colId xmlns:a16="http://schemas.microsoft.com/office/drawing/2014/main" val="3096430605"/>
                    </a:ext>
                  </a:extLst>
                </a:gridCol>
              </a:tblGrid>
              <a:tr h="312292">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Lead Committee/Function</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Key Deliverables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Due</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1107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latin typeface="Arial" panose="020B0604020202020204" pitchFamily="34" charset="0"/>
                          <a:cs typeface="Arial" panose="020B0604020202020204" pitchFamily="34" charset="0"/>
                        </a:rPr>
                        <a:t>Digital Transformation and DDAT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latin typeface="Arial" panose="020B0604020202020204" pitchFamily="34" charset="0"/>
                          <a:cs typeface="Arial" panose="020B0604020202020204" pitchFamily="34" charset="0"/>
                        </a:rPr>
                        <a:t>Digital, Data and Technology Committee</a:t>
                      </a:r>
                    </a:p>
                  </a:txBody>
                  <a:tcPr/>
                </a:tc>
                <a:tc>
                  <a:txBody>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NCSC’s Cyber Security Information Sharing Partnership - FRS representation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Cyber focused products and guidance, including a conference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Data masterclasses </a:t>
                      </a:r>
                      <a:r>
                        <a:rPr lang="en-US" sz="1200" dirty="0" err="1">
                          <a:latin typeface="Arial" panose="020B0604020202020204" pitchFamily="34" charset="0"/>
                          <a:cs typeface="Arial" panose="020B0604020202020204" pitchFamily="34" charset="0"/>
                        </a:rPr>
                        <a:t>programme</a:t>
                      </a:r>
                      <a:r>
                        <a:rPr lang="en-US" sz="1200"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Digital leadership courses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Digital and ICT Fire Standard – Guidance and Tools</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Digital and data maturity and literacy library </a:t>
                      </a:r>
                    </a:p>
                  </a:txBody>
                  <a:tcPr/>
                </a:tc>
                <a:tc>
                  <a:txBody>
                    <a:bodyPr/>
                    <a:lstStyle/>
                    <a:p>
                      <a:r>
                        <a:rPr lang="en-GB" sz="1200" dirty="0">
                          <a:latin typeface="Arial" panose="020B0604020202020204" pitchFamily="34" charset="0"/>
                          <a:cs typeface="Arial" panose="020B0604020202020204" pitchFamily="34" charset="0"/>
                        </a:rPr>
                        <a:t>Qtr.1</a:t>
                      </a:r>
                    </a:p>
                    <a:p>
                      <a:r>
                        <a:rPr lang="en-GB" sz="1200" dirty="0">
                          <a:latin typeface="Arial" panose="020B0604020202020204" pitchFamily="34" charset="0"/>
                          <a:cs typeface="Arial" panose="020B0604020202020204" pitchFamily="34" charset="0"/>
                        </a:rPr>
                        <a:t>Qtr.2</a:t>
                      </a:r>
                    </a:p>
                    <a:p>
                      <a:r>
                        <a:rPr lang="en-GB" sz="1200" dirty="0">
                          <a:latin typeface="Arial" panose="020B0604020202020204" pitchFamily="34" charset="0"/>
                          <a:cs typeface="Arial" panose="020B0604020202020204" pitchFamily="34" charset="0"/>
                        </a:rPr>
                        <a:t>Qtr.2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Qtr.2</a:t>
                      </a:r>
                    </a:p>
                    <a:p>
                      <a:r>
                        <a:rPr lang="en-GB" sz="1200" dirty="0">
                          <a:latin typeface="Arial" panose="020B0604020202020204" pitchFamily="34" charset="0"/>
                          <a:cs typeface="Arial" panose="020B0604020202020204" pitchFamily="34" charset="0"/>
                        </a:rPr>
                        <a:t>Qtr.3</a:t>
                      </a:r>
                    </a:p>
                    <a:p>
                      <a:r>
                        <a:rPr lang="en-GB" sz="1200" dirty="0">
                          <a:latin typeface="Arial" panose="020B0604020202020204" pitchFamily="34" charset="0"/>
                          <a:cs typeface="Arial" panose="020B0604020202020204" pitchFamily="34" charset="0"/>
                        </a:rPr>
                        <a:t>Qtr.4</a:t>
                      </a:r>
                    </a:p>
                  </a:txBody>
                  <a:tcPr/>
                </a:tc>
                <a:extLst>
                  <a:ext uri="{0D108BD9-81ED-4DB2-BD59-A6C34878D82A}">
                    <a16:rowId xmlns:a16="http://schemas.microsoft.com/office/drawing/2014/main" val="1897619320"/>
                  </a:ext>
                </a:extLst>
              </a:tr>
              <a:tr h="1277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chemeClr val="tx1"/>
                          </a:solidFill>
                          <a:latin typeface="Arial" panose="020B0604020202020204" pitchFamily="34" charset="0"/>
                          <a:cs typeface="Arial" panose="020B0604020202020204" pitchFamily="34" charset="0"/>
                        </a:rPr>
                        <a:t>Organisational learning / Research  </a:t>
                      </a:r>
                      <a:endParaRPr lang="en-GB" sz="1200" b="0" i="0" dirty="0">
                        <a:solidFill>
                          <a:schemeClr val="tx1"/>
                        </a:solidFill>
                        <a:latin typeface="Arial" panose="020B0604020202020204" pitchFamily="34" charset="0"/>
                        <a:cs typeface="Arial" panose="020B0604020202020204" pitchFamily="34" charset="0"/>
                      </a:endParaRPr>
                    </a:p>
                  </a:txBody>
                  <a:tcPr/>
                </a:tc>
                <a:tc>
                  <a:txBody>
                    <a:bodyPr/>
                    <a:lstStyle/>
                    <a:p>
                      <a:r>
                        <a:rPr lang="en-US" sz="1200" dirty="0">
                          <a:solidFill>
                            <a:schemeClr val="tx1"/>
                          </a:solidFill>
                          <a:latin typeface="Arial" panose="020B0604020202020204" pitchFamily="34" charset="0"/>
                          <a:cs typeface="Arial" panose="020B0604020202020204" pitchFamily="34" charset="0"/>
                        </a:rPr>
                        <a:t>NFCC - Organisational Learning</a:t>
                      </a:r>
                    </a:p>
                    <a:p>
                      <a:r>
                        <a:rPr lang="en-US" sz="1200" dirty="0">
                          <a:solidFill>
                            <a:schemeClr val="tx1"/>
                          </a:solidFill>
                          <a:latin typeface="Arial" panose="020B0604020202020204" pitchFamily="34" charset="0"/>
                          <a:cs typeface="Arial" panose="020B0604020202020204" pitchFamily="34" charset="0"/>
                        </a:rPr>
                        <a:t> </a:t>
                      </a:r>
                    </a:p>
                    <a:p>
                      <a:r>
                        <a:rPr lang="en-US" sz="1200" dirty="0">
                          <a:solidFill>
                            <a:schemeClr val="tx1"/>
                          </a:solidFill>
                          <a:latin typeface="Arial" panose="020B0604020202020204" pitchFamily="34" charset="0"/>
                          <a:cs typeface="Arial" panose="020B0604020202020204" pitchFamily="34" charset="0"/>
                        </a:rPr>
                        <a:t>Resources and Improvement Committee</a:t>
                      </a:r>
                    </a:p>
                  </a:txBody>
                  <a:tcPr/>
                </a:tc>
                <a:tc>
                  <a:txBody>
                    <a:bodyPr/>
                    <a:lstStyle/>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Implementation of new Organisational Learning digital tool</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One single BAU process for Organisational Learning</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Central commissioning process for learning materials.</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Maintenance schedule for learning materials</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Working with ACER, on commissioning process, funding for research</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Supporting the Emerging Hazard group</a:t>
                      </a:r>
                    </a:p>
                  </a:txBody>
                  <a:tcPr/>
                </a:tc>
                <a:tc>
                  <a:txBody>
                    <a:bodyPr/>
                    <a:lstStyle/>
                    <a:p>
                      <a:r>
                        <a:rPr lang="en-US" sz="1200" dirty="0">
                          <a:latin typeface="Arial" panose="020B0604020202020204" pitchFamily="34" charset="0"/>
                          <a:cs typeface="Arial" panose="020B0604020202020204" pitchFamily="34" charset="0"/>
                        </a:rPr>
                        <a:t>Qtr.1-4</a:t>
                      </a:r>
                    </a:p>
                    <a:p>
                      <a:r>
                        <a:rPr lang="en-US" sz="1200" dirty="0">
                          <a:latin typeface="Arial" panose="020B0604020202020204" pitchFamily="34" charset="0"/>
                          <a:cs typeface="Arial" panose="020B0604020202020204" pitchFamily="34" charset="0"/>
                        </a:rPr>
                        <a:t>Qtr.1</a:t>
                      </a:r>
                    </a:p>
                    <a:p>
                      <a:r>
                        <a:rPr lang="en-US" sz="1200" dirty="0">
                          <a:latin typeface="Arial" panose="020B0604020202020204" pitchFamily="34" charset="0"/>
                          <a:cs typeface="Arial" panose="020B0604020202020204" pitchFamily="34" charset="0"/>
                        </a:rPr>
                        <a:t>Qtr.1</a:t>
                      </a:r>
                    </a:p>
                    <a:p>
                      <a:r>
                        <a:rPr lang="en-US" sz="1200" dirty="0">
                          <a:latin typeface="Arial" panose="020B0604020202020204" pitchFamily="34" charset="0"/>
                          <a:cs typeface="Arial" panose="020B0604020202020204" pitchFamily="34" charset="0"/>
                        </a:rPr>
                        <a:t>Qtr.1-4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Qtr.1-4</a:t>
                      </a:r>
                      <a:endParaRPr lang="en-US" sz="1200" dirty="0"/>
                    </a:p>
                  </a:txBody>
                  <a:tcPr/>
                </a:tc>
                <a:extLst>
                  <a:ext uri="{0D108BD9-81ED-4DB2-BD59-A6C34878D82A}">
                    <a16:rowId xmlns:a16="http://schemas.microsoft.com/office/drawing/2014/main" val="2087160241"/>
                  </a:ext>
                </a:extLst>
              </a:tr>
              <a:tr h="7665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Arial" panose="020B0604020202020204" pitchFamily="34" charset="0"/>
                          <a:cs typeface="Arial" panose="020B0604020202020204" pitchFamily="34" charset="0"/>
                        </a:rPr>
                        <a:t>Fire Reform – next steps White Paper</a:t>
                      </a:r>
                    </a:p>
                    <a:p>
                      <a:endParaRPr lang="en-GB" sz="120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a:solidFill>
                            <a:schemeClr val="tx1"/>
                          </a:solidFill>
                          <a:latin typeface="Arial" panose="020B0604020202020204" pitchFamily="34" charset="0"/>
                          <a:cs typeface="Arial" panose="020B0604020202020204" pitchFamily="34" charset="0"/>
                        </a:rPr>
                        <a:t>NFCC - Strategy and Policy</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Further work in relation to College of Fire / options</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Operational independence</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Review of National Framework </a:t>
                      </a:r>
                    </a:p>
                  </a:txBody>
                  <a:tcPr/>
                </a:tc>
                <a:tc>
                  <a:txBody>
                    <a:bodyPr/>
                    <a:lstStyle/>
                    <a:p>
                      <a:r>
                        <a:rPr lang="en-US" sz="1200" dirty="0">
                          <a:latin typeface="Arial" panose="020B0604020202020204" pitchFamily="34" charset="0"/>
                          <a:cs typeface="Arial" panose="020B0604020202020204" pitchFamily="34" charset="0"/>
                        </a:rPr>
                        <a:t>Qtr.1-4</a:t>
                      </a:r>
                    </a:p>
                    <a:p>
                      <a:r>
                        <a:rPr lang="en-US" sz="1200" dirty="0">
                          <a:latin typeface="Arial" panose="020B0604020202020204" pitchFamily="34" charset="0"/>
                          <a:cs typeface="Arial" panose="020B0604020202020204" pitchFamily="34" charset="0"/>
                        </a:rPr>
                        <a:t>Qtr.1-2</a:t>
                      </a:r>
                    </a:p>
                    <a:p>
                      <a:r>
                        <a:rPr lang="en-US" sz="1200" dirty="0">
                          <a:latin typeface="Arial" panose="020B0604020202020204" pitchFamily="34" charset="0"/>
                          <a:cs typeface="Arial" panose="020B0604020202020204" pitchFamily="34" charset="0"/>
                        </a:rPr>
                        <a:t>Qtr.1-2</a:t>
                      </a:r>
                    </a:p>
                  </a:txBody>
                  <a:tcPr/>
                </a:tc>
                <a:extLst>
                  <a:ext uri="{0D108BD9-81ED-4DB2-BD59-A6C34878D82A}">
                    <a16:rowId xmlns:a16="http://schemas.microsoft.com/office/drawing/2014/main" val="412148628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rial" panose="020B0604020202020204" pitchFamily="34" charset="0"/>
                          <a:cs typeface="Arial" panose="020B0604020202020204" pitchFamily="34" charset="0"/>
                        </a:rPr>
                        <a:t>Public Affairs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solidFill>
                          <a:schemeClr val="tx1"/>
                        </a:solidFill>
                        <a:latin typeface="Arial" panose="020B0604020202020204" pitchFamily="34" charset="0"/>
                        <a:cs typeface="Arial" panose="020B0604020202020204" pitchFamily="34" charset="0"/>
                      </a:endParaRPr>
                    </a:p>
                    <a:p>
                      <a:endParaRPr lang="en-GB" sz="1200" dirty="0">
                        <a:solidFill>
                          <a:schemeClr val="tx1"/>
                        </a:solidFill>
                      </a:endParaRPr>
                    </a:p>
                  </a:txBody>
                  <a:tcPr/>
                </a:tc>
                <a:tc>
                  <a:txBody>
                    <a:bodyPr/>
                    <a:lstStyle/>
                    <a:p>
                      <a:r>
                        <a:rPr lang="en-GB" sz="1200" dirty="0">
                          <a:solidFill>
                            <a:schemeClr val="tx1"/>
                          </a:solidFill>
                          <a:latin typeface="Arial" panose="020B0604020202020204" pitchFamily="34" charset="0"/>
                          <a:cs typeface="Arial" panose="020B0604020202020204" pitchFamily="34" charset="0"/>
                        </a:rPr>
                        <a:t>NFCC - Communications and Public Affairs / Policy and Strategy  </a:t>
                      </a:r>
                    </a:p>
                    <a:p>
                      <a:endParaRPr lang="en-GB" sz="1200" dirty="0">
                        <a:solidFill>
                          <a:schemeClr val="tx1"/>
                        </a:solidFill>
                      </a:endParaRPr>
                    </a:p>
                  </a:txBody>
                  <a:tcPr/>
                </a:tc>
                <a:tc>
                  <a:txBody>
                    <a:bodyPr/>
                    <a:lstStyle/>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Influencing and engaging in advance of, and following, General Election </a:t>
                      </a:r>
                      <a:br>
                        <a:rPr lang="en-US" sz="1200" dirty="0">
                          <a:solidFill>
                            <a:schemeClr val="tx1"/>
                          </a:solidFill>
                          <a:latin typeface="Arial" panose="020B0604020202020204" pitchFamily="34" charset="0"/>
                          <a:cs typeface="Arial" panose="020B0604020202020204" pitchFamily="34" charset="0"/>
                        </a:rPr>
                      </a:br>
                      <a:r>
                        <a:rPr lang="en-US" sz="1200" dirty="0">
                          <a:solidFill>
                            <a:schemeClr val="tx1"/>
                          </a:solidFill>
                          <a:latin typeface="Arial" panose="020B0604020202020204" pitchFamily="34" charset="0"/>
                          <a:cs typeface="Arial" panose="020B0604020202020204" pitchFamily="34" charset="0"/>
                        </a:rPr>
                        <a:t>(manifesto engagement etc.)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NFCC position statements  </a:t>
                      </a:r>
                    </a:p>
                  </a:txBody>
                  <a:tcPr/>
                </a:tc>
                <a:tc>
                  <a:txBody>
                    <a:bodyPr/>
                    <a:lstStyle/>
                    <a:p>
                      <a:r>
                        <a:rPr lang="en-US" sz="1200" dirty="0">
                          <a:latin typeface="Arial" panose="020B0604020202020204" pitchFamily="34" charset="0"/>
                          <a:cs typeface="Arial" panose="020B0604020202020204" pitchFamily="34" charset="0"/>
                        </a:rPr>
                        <a:t>Qtr.1-4</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Qtr.1-4</a:t>
                      </a:r>
                    </a:p>
                  </a:txBody>
                  <a:tcPr/>
                </a:tc>
                <a:extLst>
                  <a:ext uri="{0D108BD9-81ED-4DB2-BD59-A6C34878D82A}">
                    <a16:rowId xmlns:a16="http://schemas.microsoft.com/office/drawing/2014/main" val="2049412617"/>
                  </a:ext>
                </a:extLst>
              </a:tr>
              <a:tr h="846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rial" panose="020B0604020202020204" pitchFamily="34" charset="0"/>
                          <a:cs typeface="Arial" panose="020B0604020202020204" pitchFamily="34" charset="0"/>
                        </a:rPr>
                        <a:t>Finance</a:t>
                      </a:r>
                    </a:p>
                  </a:txBody>
                  <a:tcPr/>
                </a:tc>
                <a:tc>
                  <a:txBody>
                    <a:bodyPr/>
                    <a:lstStyle/>
                    <a:p>
                      <a:r>
                        <a:rPr lang="en-GB" sz="1200" dirty="0">
                          <a:solidFill>
                            <a:schemeClr val="tx1"/>
                          </a:solidFill>
                          <a:latin typeface="Arial" panose="020B0604020202020204" pitchFamily="34" charset="0"/>
                          <a:cs typeface="Arial" panose="020B0604020202020204" pitchFamily="34" charset="0"/>
                        </a:rPr>
                        <a:t>Finance Committee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Arial" panose="020B0604020202020204" pitchFamily="34" charset="0"/>
                          <a:cs typeface="Arial" panose="020B0604020202020204" pitchFamily="34" charset="0"/>
                        </a:rPr>
                        <a:t>Productivity and Efficiency Lead</a:t>
                      </a:r>
                    </a:p>
                  </a:txBody>
                  <a:tcPr/>
                </a:tc>
                <a:tc>
                  <a:txBody>
                    <a:bodyPr/>
                    <a:lstStyle/>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Preparation for / influencing Comprehensive Spending Review (CSR)</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Productivity and efficiency – Making the case </a:t>
                      </a:r>
                      <a:endParaRPr lang="en-GB" sz="12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Qtr.1-4</a:t>
                      </a:r>
                    </a:p>
                  </a:txBody>
                  <a:tcPr/>
                </a:tc>
                <a:extLst>
                  <a:ext uri="{0D108BD9-81ED-4DB2-BD59-A6C34878D82A}">
                    <a16:rowId xmlns:a16="http://schemas.microsoft.com/office/drawing/2014/main" val="2099901718"/>
                  </a:ext>
                </a:extLst>
              </a:tr>
            </a:tbl>
          </a:graphicData>
        </a:graphic>
      </p:graphicFrame>
    </p:spTree>
    <p:extLst>
      <p:ext uri="{BB962C8B-B14F-4D97-AF65-F5344CB8AC3E}">
        <p14:creationId xmlns:p14="http://schemas.microsoft.com/office/powerpoint/2010/main" val="4014630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Success Measures</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138142389"/>
              </p:ext>
            </p:extLst>
          </p:nvPr>
        </p:nvGraphicFramePr>
        <p:xfrm>
          <a:off x="0" y="1193956"/>
          <a:ext cx="12192000" cy="5676392"/>
        </p:xfrm>
        <a:graphic>
          <a:graphicData uri="http://schemas.openxmlformats.org/drawingml/2006/table">
            <a:tbl>
              <a:tblPr firstRow="1" bandRow="1">
                <a:tableStyleId>{5C22544A-7EE6-4342-B048-85BDC9FD1C3A}</a:tableStyleId>
              </a:tblPr>
              <a:tblGrid>
                <a:gridCol w="2497991">
                  <a:extLst>
                    <a:ext uri="{9D8B030D-6E8A-4147-A177-3AD203B41FA5}">
                      <a16:colId xmlns:a16="http://schemas.microsoft.com/office/drawing/2014/main" val="330334383"/>
                    </a:ext>
                  </a:extLst>
                </a:gridCol>
                <a:gridCol w="4437830">
                  <a:extLst>
                    <a:ext uri="{9D8B030D-6E8A-4147-A177-3AD203B41FA5}">
                      <a16:colId xmlns:a16="http://schemas.microsoft.com/office/drawing/2014/main" val="2535763261"/>
                    </a:ext>
                  </a:extLst>
                </a:gridCol>
                <a:gridCol w="5256179">
                  <a:extLst>
                    <a:ext uri="{9D8B030D-6E8A-4147-A177-3AD203B41FA5}">
                      <a16:colId xmlns:a16="http://schemas.microsoft.com/office/drawing/2014/main" val="3224045140"/>
                    </a:ext>
                  </a:extLst>
                </a:gridCol>
              </a:tblGrid>
              <a:tr h="339146">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dirty="0">
                          <a:latin typeface="Arial" panose="020B0604020202020204" pitchFamily="34" charset="0"/>
                          <a:cs typeface="Arial" panose="020B0604020202020204" pitchFamily="34" charset="0"/>
                        </a:rPr>
                        <a:t>Success Measures</a:t>
                      </a:r>
                      <a:endParaRPr lang="en-GB" sz="1600" dirty="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Benefits</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14822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People, Culture and Inclusion</a:t>
                      </a:r>
                      <a:endParaRPr lang="en-GB" sz="1200" b="1">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Positive delivery against Culture Action Plan – actions and outcomes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Increased take up of NFCC products / support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Increased ‘visits’ to the NFCC website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Referenced in HMICFRS reports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Reduction in misconduct cases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Reduction in reported absence</a:t>
                      </a:r>
                    </a:p>
                    <a:p>
                      <a:endParaRPr lang="en-GB" sz="1200">
                        <a:solidFill>
                          <a:schemeClr val="tx1"/>
                        </a:solidFill>
                      </a:endParaRPr>
                    </a:p>
                  </a:txBody>
                  <a:tcPr/>
                </a:tc>
                <a:tc>
                  <a:txBody>
                    <a:bodyPr/>
                    <a:lstStyle/>
                    <a:p>
                      <a:pPr marL="171450" indent="-171450" algn="l">
                        <a:buFont typeface="Arial" panose="020B0604020202020204" pitchFamily="34" charset="0"/>
                        <a:buChar char="•"/>
                      </a:pPr>
                      <a:r>
                        <a:rPr lang="en-US" sz="1200">
                          <a:solidFill>
                            <a:srgbClr val="000000"/>
                          </a:solidFill>
                          <a:latin typeface="Arial" panose="020B0604020202020204" pitchFamily="34" charset="0"/>
                          <a:cs typeface="Arial" panose="020B0604020202020204" pitchFamily="34" charset="0"/>
                        </a:rPr>
                        <a:t>Supporting improved culture and inclusion across FRSs</a:t>
                      </a:r>
                    </a:p>
                    <a:p>
                      <a:pPr marL="171450" indent="-171450" algn="l">
                        <a:buFont typeface="Arial" panose="020B0604020202020204" pitchFamily="34" charset="0"/>
                        <a:buChar char="•"/>
                      </a:pPr>
                      <a:r>
                        <a:rPr lang="en-US" sz="1200">
                          <a:solidFill>
                            <a:srgbClr val="000000"/>
                          </a:solidFill>
                          <a:latin typeface="Arial" panose="020B0604020202020204" pitchFamily="34" charset="0"/>
                          <a:cs typeface="Arial" panose="020B0604020202020204" pitchFamily="34" charset="0"/>
                        </a:rPr>
                        <a:t>Supporting a more diverse and inclusive FRS workforce </a:t>
                      </a:r>
                    </a:p>
                    <a:p>
                      <a:pPr marL="171450" indent="-171450" algn="l">
                        <a:buFont typeface="Arial" panose="020B0604020202020204" pitchFamily="34" charset="0"/>
                        <a:buChar char="•"/>
                      </a:pPr>
                      <a:r>
                        <a:rPr lang="en-US" sz="1200">
                          <a:solidFill>
                            <a:srgbClr val="000000"/>
                          </a:solidFill>
                          <a:latin typeface="Arial" panose="020B0604020202020204" pitchFamily="34" charset="0"/>
                          <a:cs typeface="Arial" panose="020B0604020202020204" pitchFamily="34" charset="0"/>
                        </a:rPr>
                        <a:t>Improved governance PCLCC enabling better coordination and engagement</a:t>
                      </a:r>
                    </a:p>
                    <a:p>
                      <a:pPr marL="171450" indent="-171450" algn="l">
                        <a:buFont typeface="Arial" panose="020B0604020202020204" pitchFamily="34" charset="0"/>
                        <a:buChar char="•"/>
                      </a:pPr>
                      <a:r>
                        <a:rPr lang="en-US" sz="1200">
                          <a:solidFill>
                            <a:srgbClr val="000000"/>
                          </a:solidFill>
                          <a:latin typeface="Arial" panose="020B0604020202020204" pitchFamily="34" charset="0"/>
                          <a:cs typeface="Arial" panose="020B0604020202020204" pitchFamily="34" charset="0"/>
                        </a:rPr>
                        <a:t>Dedicated function for BAU activity and a ‘one-stop-shop’ for all PLC related matters</a:t>
                      </a:r>
                    </a:p>
                    <a:p>
                      <a:pPr marL="171450" indent="-171450" algn="l">
                        <a:buFont typeface="Arial" panose="020B0604020202020204" pitchFamily="34" charset="0"/>
                        <a:buChar char="•"/>
                      </a:pPr>
                      <a:r>
                        <a:rPr lang="en-US" sz="1200">
                          <a:solidFill>
                            <a:srgbClr val="000000"/>
                          </a:solidFill>
                          <a:latin typeface="Arial" panose="020B0604020202020204" pitchFamily="34" charset="0"/>
                          <a:cs typeface="Arial" panose="020B0604020202020204" pitchFamily="34" charset="0"/>
                        </a:rPr>
                        <a:t>Improved analysis and processing of PCL related learning back into FRSs.  </a:t>
                      </a:r>
                    </a:p>
                  </a:txBody>
                  <a:tcPr/>
                </a:tc>
                <a:extLst>
                  <a:ext uri="{0D108BD9-81ED-4DB2-BD59-A6C34878D82A}">
                    <a16:rowId xmlns:a16="http://schemas.microsoft.com/office/drawing/2014/main" val="2087160241"/>
                  </a:ext>
                </a:extLst>
              </a:tr>
              <a:tr h="959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Cancer and Contaminants</a:t>
                      </a:r>
                    </a:p>
                    <a:p>
                      <a:endParaRPr lang="en-GB" sz="1200" b="1">
                        <a:solidFill>
                          <a:schemeClr val="tx1"/>
                        </a:solidFill>
                      </a:endParaRPr>
                    </a:p>
                  </a:txBody>
                  <a:tcPr/>
                </a:tc>
                <a:tc>
                  <a:txBody>
                    <a:bodyPr/>
                    <a:lstStyle/>
                    <a:p>
                      <a:pPr marL="0" indent="0" algn="l" fontAlgn="t">
                        <a:buFont typeface="Arial" panose="020B0604020202020204" pitchFamily="34" charset="0"/>
                        <a:buNone/>
                      </a:pPr>
                      <a:r>
                        <a:rPr lang="en-GB" sz="1200" b="0" i="0" u="none" strike="noStrike">
                          <a:solidFill>
                            <a:schemeClr val="tx1"/>
                          </a:solidFill>
                          <a:effectLst/>
                          <a:latin typeface="Arial" panose="020B0604020202020204" pitchFamily="34" charset="0"/>
                        </a:rPr>
                        <a:t>Fire contaminants:</a:t>
                      </a:r>
                    </a:p>
                    <a:p>
                      <a:pPr marL="171450" indent="-171450" algn="l" fontAlgn="t">
                        <a:buFont typeface="Arial" panose="020B0604020202020204" pitchFamily="34" charset="0"/>
                        <a:buChar char="•"/>
                      </a:pPr>
                      <a:r>
                        <a:rPr lang="en-GB" sz="1200" b="0" i="0" u="none" strike="noStrike">
                          <a:solidFill>
                            <a:schemeClr val="tx1"/>
                          </a:solidFill>
                          <a:effectLst/>
                          <a:latin typeface="Arial" panose="020B0604020202020204" pitchFamily="34" charset="0"/>
                        </a:rPr>
                        <a:t>Position statement published and released</a:t>
                      </a: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a:solidFill>
                            <a:schemeClr val="tx1"/>
                          </a:solidFill>
                          <a:effectLst/>
                          <a:latin typeface="Arial" panose="020B0604020202020204" pitchFamily="34" charset="0"/>
                        </a:rPr>
                        <a:t>Guidance issued</a:t>
                      </a:r>
                    </a:p>
                    <a:p>
                      <a:pPr marL="171450" indent="-171450" algn="l" fontAlgn="t">
                        <a:buFont typeface="Arial" panose="020B0604020202020204" pitchFamily="34" charset="0"/>
                        <a:buChar char="•"/>
                      </a:pPr>
                      <a:r>
                        <a:rPr lang="en-GB" sz="1200" b="0" i="0" u="none" strike="noStrike">
                          <a:solidFill>
                            <a:schemeClr val="tx1"/>
                          </a:solidFill>
                          <a:effectLst/>
                          <a:latin typeface="Arial" panose="020B0604020202020204" pitchFamily="34" charset="0"/>
                        </a:rPr>
                        <a:t>Risk assessments undertaken</a:t>
                      </a:r>
                    </a:p>
                    <a:p>
                      <a:pPr marL="171450" indent="-171450" algn="l" fontAlgn="t">
                        <a:buFont typeface="Arial" panose="020B0604020202020204" pitchFamily="34" charset="0"/>
                        <a:buChar char="•"/>
                      </a:pPr>
                      <a:r>
                        <a:rPr lang="en-GB" sz="1200" b="0" i="0" u="none" strike="noStrike">
                          <a:solidFill>
                            <a:schemeClr val="tx1"/>
                          </a:solidFill>
                          <a:effectLst/>
                          <a:latin typeface="Arial" panose="020B0604020202020204" pitchFamily="34" charset="0"/>
                        </a:rPr>
                        <a:t>Literature review completed</a:t>
                      </a:r>
                    </a:p>
                    <a:p>
                      <a:pPr marL="171450" indent="-171450" algn="l" fontAlgn="t">
                        <a:buFont typeface="Arial" panose="020B0604020202020204" pitchFamily="34" charset="0"/>
                        <a:buChar char="•"/>
                      </a:pPr>
                      <a:r>
                        <a:rPr lang="en-GB" sz="1200" b="0" i="0" u="none" strike="noStrike">
                          <a:solidFill>
                            <a:schemeClr val="tx1"/>
                          </a:solidFill>
                          <a:effectLst/>
                          <a:latin typeface="Arial" panose="020B0604020202020204" pitchFamily="34" charset="0"/>
                        </a:rPr>
                        <a:t>Improved website offering achieved</a:t>
                      </a:r>
                    </a:p>
                  </a:txBody>
                  <a:tcPr/>
                </a:tc>
                <a:tc>
                  <a:txBody>
                    <a:bodyPr/>
                    <a:lstStyle/>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Increased understanding/knowledge of fire contaminants across FRS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handling of contaminants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Increased safety of buildings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public safety outcomes</a:t>
                      </a:r>
                    </a:p>
                  </a:txBody>
                  <a:tcPr/>
                </a:tc>
                <a:extLst>
                  <a:ext uri="{0D108BD9-81ED-4DB2-BD59-A6C34878D82A}">
                    <a16:rowId xmlns:a16="http://schemas.microsoft.com/office/drawing/2014/main" val="4121486286"/>
                  </a:ext>
                </a:extLst>
              </a:tr>
              <a:tr h="10395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Implementing OG Review and OG BAU</a:t>
                      </a:r>
                      <a:endParaRPr lang="en-GB" sz="1200" b="1">
                        <a:latin typeface="Arial" panose="020B0604020202020204" pitchFamily="34" charset="0"/>
                        <a:cs typeface="Arial" panose="020B0604020202020204" pitchFamily="34" charset="0"/>
                      </a:endParaRPr>
                    </a:p>
                    <a:p>
                      <a:endParaRPr lang="en-GB" sz="1200">
                        <a:solidFill>
                          <a:schemeClr val="tx1"/>
                        </a:solidFill>
                      </a:endParaRPr>
                    </a:p>
                  </a:txBody>
                  <a:tcPr/>
                </a:tc>
                <a:tc>
                  <a:txBody>
                    <a:bodyPr/>
                    <a:lstStyle/>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Implementation of recommendations from action plan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latin typeface="Arial" panose="020B0604020202020204" pitchFamily="34" charset="0"/>
                          <a:cs typeface="Arial" panose="020B0604020202020204" pitchFamily="34" charset="0"/>
                        </a:rPr>
                        <a:t>50% of FRS engage with a revised Operational Guidance surgery which includes alignment to GTI Recommendations and implementing OG review outcomes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a:solidFill>
                            <a:schemeClr val="tx1"/>
                          </a:solidFill>
                          <a:effectLst/>
                          <a:latin typeface="Arial" panose="020B0604020202020204" pitchFamily="34" charset="0"/>
                          <a:cs typeface="Arial" panose="020B0604020202020204" pitchFamily="34" charset="0"/>
                        </a:rPr>
                        <a:t>2 FRS per quarter engage with a revised surgery</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srgbClr val="000000"/>
                          </a:solidFill>
                          <a:latin typeface="Arial" panose="020B0604020202020204" pitchFamily="34" charset="0"/>
                          <a:cs typeface="Arial" panose="020B0604020202020204" pitchFamily="34" charset="0"/>
                        </a:rPr>
                        <a:t>Increased effectiveness and implementation of Operational Guidance</a:t>
                      </a:r>
                    </a:p>
                    <a:p>
                      <a:pPr marL="0" indent="0">
                        <a:buFont typeface="Arial" panose="020B0604020202020204" pitchFamily="34" charset="0"/>
                        <a:buNone/>
                      </a:pPr>
                      <a:endParaRPr lang="en-GB" sz="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49412617"/>
                  </a:ext>
                </a:extLst>
              </a:tr>
              <a:tr h="14216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Prevention Programme including work around safeguarding</a:t>
                      </a:r>
                    </a:p>
                    <a:p>
                      <a:endParaRPr lang="en-GB" sz="120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a:ea typeface="+mn-lt"/>
                          <a:cs typeface="Arial"/>
                        </a:rPr>
                        <a:t>Increased use of </a:t>
                      </a:r>
                      <a:r>
                        <a:rPr lang="en-US" sz="1200" dirty="0" err="1">
                          <a:latin typeface="Arial"/>
                          <a:ea typeface="+mn-lt"/>
                          <a:cs typeface="Arial"/>
                        </a:rPr>
                        <a:t>StayWise</a:t>
                      </a:r>
                      <a:r>
                        <a:rPr lang="en-US" sz="1200" dirty="0">
                          <a:latin typeface="Arial"/>
                          <a:ea typeface="+mn-lt"/>
                          <a:cs typeface="Arial"/>
                        </a:rPr>
                        <a:t> resources among FRSs and educational practitioners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Increase in the implementation of </a:t>
                      </a:r>
                      <a:r>
                        <a:rPr lang="en-US" sz="1200" dirty="0" err="1">
                          <a:solidFill>
                            <a:schemeClr val="tx1"/>
                          </a:solidFill>
                          <a:latin typeface="Arial"/>
                          <a:cs typeface="Arial"/>
                        </a:rPr>
                        <a:t>StayWise</a:t>
                      </a:r>
                      <a:r>
                        <a:rPr lang="en-US" sz="1200" dirty="0">
                          <a:solidFill>
                            <a:schemeClr val="tx1"/>
                          </a:solidFill>
                          <a:latin typeface="Arial"/>
                          <a:cs typeface="Arial"/>
                        </a:rPr>
                        <a:t> by FRS and other Blue Light Users </a:t>
                      </a:r>
                      <a:endParaRPr lang="en-US" sz="1200" dirty="0">
                        <a:latin typeface="Arial"/>
                        <a:ea typeface="+mn-lt"/>
                        <a:cs typeface="Arial"/>
                      </a:endParaRPr>
                    </a:p>
                    <a:p>
                      <a:pPr marL="171450" indent="-171450">
                        <a:buFont typeface="Arial" panose="020B0604020202020204" pitchFamily="34" charset="0"/>
                        <a:buChar char="•"/>
                      </a:pPr>
                      <a:r>
                        <a:rPr lang="en-GB" sz="1200" dirty="0">
                          <a:solidFill>
                            <a:schemeClr val="tx1"/>
                          </a:solidFill>
                          <a:latin typeface="Arial" panose="020B0604020202020204" pitchFamily="34" charset="0"/>
                          <a:cs typeface="Arial" panose="020B0604020202020204" pitchFamily="34" charset="0"/>
                        </a:rPr>
                        <a:t>75% FRS attendance at the Safeguarding network meetings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Case studies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Evidence of review and development of the Water Safety</a:t>
                      </a: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strategy with FRS and partners. </a:t>
                      </a:r>
                      <a:endParaRPr lang="en-GB" sz="1200" dirty="0">
                        <a:latin typeface="Arial" panose="020B0604020202020204" pitchFamily="34" charset="0"/>
                        <a:cs typeface="Arial" panose="020B0604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dirty="0">
                          <a:solidFill>
                            <a:schemeClr val="tx1"/>
                          </a:solidFill>
                          <a:effectLst/>
                          <a:latin typeface="Arial"/>
                        </a:rPr>
                        <a:t>Increased numbers of home safety interventions aligned to FRS risk measures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Safeguarding Fire Standard embedded in all UK FRS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Increased confidence and understanding, in FRS, on </a:t>
                      </a:r>
                      <a:r>
                        <a:rPr lang="en-US" sz="1200" dirty="0" err="1">
                          <a:solidFill>
                            <a:schemeClr val="tx1"/>
                          </a:solidFill>
                          <a:latin typeface="Arial"/>
                          <a:cs typeface="Arial"/>
                        </a:rPr>
                        <a:t>recognising</a:t>
                      </a:r>
                      <a:r>
                        <a:rPr lang="en-US" sz="1200" dirty="0">
                          <a:solidFill>
                            <a:schemeClr val="tx1"/>
                          </a:solidFill>
                          <a:latin typeface="Arial"/>
                          <a:cs typeface="Arial"/>
                        </a:rPr>
                        <a:t> and handling safeguarding issues (evaluation / feedback)</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Increase in the implementation of </a:t>
                      </a:r>
                      <a:r>
                        <a:rPr lang="en-US" sz="1200" dirty="0" err="1">
                          <a:solidFill>
                            <a:schemeClr val="tx1"/>
                          </a:solidFill>
                          <a:latin typeface="Arial"/>
                          <a:cs typeface="Arial"/>
                        </a:rPr>
                        <a:t>StayWise</a:t>
                      </a:r>
                      <a:r>
                        <a:rPr lang="en-US" sz="1200" dirty="0">
                          <a:solidFill>
                            <a:schemeClr val="tx1"/>
                          </a:solidFill>
                          <a:latin typeface="Arial"/>
                          <a:cs typeface="Arial"/>
                        </a:rPr>
                        <a:t> by FRS and other Blue Light Users </a:t>
                      </a:r>
                      <a:endParaRPr lang="en-US" sz="1200" b="0" i="0" u="none" strike="noStrike" dirty="0">
                        <a:solidFill>
                          <a:schemeClr val="tx1"/>
                        </a:solidFill>
                        <a:effectLst/>
                        <a:latin typeface="Arial"/>
                      </a:endParaRPr>
                    </a:p>
                  </a:txBody>
                  <a:tcPr/>
                </a:tc>
                <a:extLst>
                  <a:ext uri="{0D108BD9-81ED-4DB2-BD59-A6C34878D82A}">
                    <a16:rowId xmlns:a16="http://schemas.microsoft.com/office/drawing/2014/main" val="3077270375"/>
                  </a:ext>
                </a:extLst>
              </a:tr>
            </a:tbl>
          </a:graphicData>
        </a:graphic>
      </p:graphicFrame>
    </p:spTree>
    <p:extLst>
      <p:ext uri="{BB962C8B-B14F-4D97-AF65-F5344CB8AC3E}">
        <p14:creationId xmlns:p14="http://schemas.microsoft.com/office/powerpoint/2010/main" val="573544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Success Measures</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3"/>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4195435908"/>
              </p:ext>
            </p:extLst>
          </p:nvPr>
        </p:nvGraphicFramePr>
        <p:xfrm>
          <a:off x="0" y="1331683"/>
          <a:ext cx="12192000" cy="5258976"/>
        </p:xfrm>
        <a:graphic>
          <a:graphicData uri="http://schemas.openxmlformats.org/drawingml/2006/table">
            <a:tbl>
              <a:tblPr firstRow="1" bandRow="1">
                <a:tableStyleId>{5C22544A-7EE6-4342-B048-85BDC9FD1C3A}</a:tableStyleId>
              </a:tblPr>
              <a:tblGrid>
                <a:gridCol w="2497991">
                  <a:extLst>
                    <a:ext uri="{9D8B030D-6E8A-4147-A177-3AD203B41FA5}">
                      <a16:colId xmlns:a16="http://schemas.microsoft.com/office/drawing/2014/main" val="330334383"/>
                    </a:ext>
                  </a:extLst>
                </a:gridCol>
                <a:gridCol w="4437830">
                  <a:extLst>
                    <a:ext uri="{9D8B030D-6E8A-4147-A177-3AD203B41FA5}">
                      <a16:colId xmlns:a16="http://schemas.microsoft.com/office/drawing/2014/main" val="2535763261"/>
                    </a:ext>
                  </a:extLst>
                </a:gridCol>
                <a:gridCol w="5256179">
                  <a:extLst>
                    <a:ext uri="{9D8B030D-6E8A-4147-A177-3AD203B41FA5}">
                      <a16:colId xmlns:a16="http://schemas.microsoft.com/office/drawing/2014/main" val="3224045140"/>
                    </a:ext>
                  </a:extLst>
                </a:gridCol>
              </a:tblGrid>
              <a:tr h="301989">
                <a:tc>
                  <a:txBody>
                    <a:bodyPr/>
                    <a:lstStyle/>
                    <a:p>
                      <a:r>
                        <a:rPr lang="en-US" sz="1600" dirty="0">
                          <a:latin typeface="Arial" panose="020B0604020202020204" pitchFamily="34" charset="0"/>
                          <a:cs typeface="Arial" panose="020B0604020202020204" pitchFamily="34" charset="0"/>
                        </a:rPr>
                        <a:t>Priorities</a:t>
                      </a:r>
                      <a:endParaRPr lang="en-GB" sz="1600" dirty="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Success Measures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Benefits</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9059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Support FRS with Building Safety Regulator</a:t>
                      </a:r>
                      <a:endParaRPr lang="en-GB" sz="1200" b="1">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a:solidFill>
                          <a:schemeClr val="tx1"/>
                        </a:solidFill>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Increased capacity and competency of protection officers</a:t>
                      </a:r>
                    </a:p>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Provision of guidance to ensure safer communities.</a:t>
                      </a:r>
                    </a:p>
                    <a:p>
                      <a:pPr marL="171450" indent="-171450">
                        <a:buFont typeface="Arial" panose="020B0604020202020204" pitchFamily="34" charset="0"/>
                        <a:buChar char="•"/>
                      </a:pPr>
                      <a:r>
                        <a:rPr lang="en-GB" sz="1200">
                          <a:solidFill>
                            <a:schemeClr val="tx1"/>
                          </a:solidFill>
                          <a:latin typeface="Arial" panose="020B0604020202020204" pitchFamily="34" charset="0"/>
                          <a:cs typeface="Arial" panose="020B0604020202020204" pitchFamily="34" charset="0"/>
                        </a:rPr>
                        <a:t>New policy launched, building on the sectors skill base and knowledge. </a:t>
                      </a:r>
                    </a:p>
                    <a:p>
                      <a:pPr marL="0" indent="0">
                        <a:buFont typeface="Arial" panose="020B0604020202020204" pitchFamily="34" charset="0"/>
                        <a:buNone/>
                      </a:pPr>
                      <a:endParaRPr lang="en-GB" sz="1200">
                        <a:solidFill>
                          <a:schemeClr val="tx1"/>
                        </a:solidFill>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public safety outcomes.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public confidence outcomes.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chemeClr val="tx1"/>
                          </a:solidFill>
                          <a:latin typeface="Arial" panose="020B0604020202020204" pitchFamily="34" charset="0"/>
                          <a:cs typeface="Arial" panose="020B0604020202020204" pitchFamily="34" charset="0"/>
                        </a:rPr>
                        <a:t>Evidence of FRS taking a full and active role in responding to GTI. </a:t>
                      </a:r>
                      <a:endParaRPr lang="en-GB" sz="120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87160241"/>
                  </a:ext>
                </a:extLst>
              </a:tr>
              <a:tr h="12354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MAI Recommendations and JESIP</a:t>
                      </a:r>
                    </a:p>
                    <a:p>
                      <a:endParaRPr lang="en-GB" sz="1200" b="1">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Arial" panose="020B0604020202020204" pitchFamily="34" charset="0"/>
                          <a:ea typeface="+mn-ea"/>
                          <a:cs typeface="Arial" panose="020B0604020202020204" pitchFamily="34" charset="0"/>
                        </a:rPr>
                        <a:t>Increased policy support to the Committees (such as support to the Finance Committee to develop NFCC's CSR Submission).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Arial" panose="020B0604020202020204" pitchFamily="34" charset="0"/>
                          <a:ea typeface="+mn-ea"/>
                          <a:cs typeface="Arial" panose="020B0604020202020204" pitchFamily="34" charset="0"/>
                        </a:rPr>
                        <a:t>Evidence of progress made in delivery of MAI / JESIP recommendations in FRSs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dk1"/>
                          </a:solidFill>
                          <a:effectLst/>
                          <a:latin typeface="Arial" panose="020B0604020202020204" pitchFamily="34" charset="0"/>
                          <a:ea typeface="+mn-ea"/>
                          <a:cs typeface="Arial" panose="020B0604020202020204" pitchFamily="34" charset="0"/>
                        </a:rPr>
                        <a:t>Updated MAI tracker completed by all FRS in timely manner</a:t>
                      </a:r>
                    </a:p>
                    <a:p>
                      <a:endParaRPr lang="en-GB" sz="1200"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a:solidFill>
                            <a:schemeClr val="dk1"/>
                          </a:solidFill>
                          <a:effectLst/>
                          <a:latin typeface="Arial" panose="020B0604020202020204" pitchFamily="34" charset="0"/>
                          <a:ea typeface="+mn-ea"/>
                          <a:cs typeface="Arial" panose="020B0604020202020204" pitchFamily="34" charset="0"/>
                        </a:rPr>
                        <a:t>The public policy implications for FRSs are identified and actioned, as they arise from emerging priorities.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a:solidFill>
                            <a:schemeClr val="dk1"/>
                          </a:solidFill>
                          <a:effectLst/>
                          <a:latin typeface="Arial" panose="020B0604020202020204" pitchFamily="34" charset="0"/>
                          <a:ea typeface="+mn-ea"/>
                          <a:cs typeface="Arial" panose="020B0604020202020204" pitchFamily="34" charset="0"/>
                        </a:rPr>
                        <a:t>Flexibly respond to unpredictable and dynamic priorities to support NFCC to continually adapt to our operating environment and monitor emerging themes for improvement to develop policy recommendations that address identified shortcomings.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1486286"/>
                  </a:ext>
                </a:extLst>
              </a:tr>
              <a:tr h="13227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GTI Recommendations</a:t>
                      </a:r>
                    </a:p>
                    <a:p>
                      <a:endParaRPr lang="en-GB" sz="1200" b="1">
                        <a:solidFill>
                          <a:schemeClr val="tx1"/>
                        </a:solidFill>
                      </a:endParaRPr>
                    </a:p>
                    <a:p>
                      <a:endParaRPr lang="en-GB" sz="1200" b="1">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latin typeface="Arial" panose="020B0604020202020204" pitchFamily="34" charset="0"/>
                          <a:cs typeface="Arial" panose="020B0604020202020204" pitchFamily="34" charset="0"/>
                        </a:rPr>
                        <a:t>50% of FRS engage with a revised OG surgery which includes alignment to GTI Recommendations and implementing OG review outcomes.</a:t>
                      </a:r>
                      <a:endParaRPr lang="en-US" sz="120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Increased Numbers of staff on the Auditors Register.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rgbClr val="000000"/>
                          </a:solidFill>
                          <a:latin typeface="Arial"/>
                        </a:rPr>
                        <a:t>NFCC is engaged and responding to policy outcomes/recommendations of Phase II GTI report.</a:t>
                      </a:r>
                      <a:endParaRPr lang="en-US" sz="1200">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public safety outcomes.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public confidence outcomes.</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Evidence of FRS taking a full and active role in responding to GTI. </a:t>
                      </a:r>
                      <a:endParaRPr lang="en-GB" sz="120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49412617"/>
                  </a:ext>
                </a:extLst>
              </a:tr>
              <a:tr h="12234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Establishing NFCC Commercial in BLC</a:t>
                      </a:r>
                      <a:endParaRPr lang="en-GB" sz="1200" b="1">
                        <a:latin typeface="Arial" panose="020B0604020202020204" pitchFamily="34" charset="0"/>
                        <a:cs typeface="Arial" panose="020B0604020202020204" pitchFamily="34" charset="0"/>
                      </a:endParaRPr>
                    </a:p>
                    <a:p>
                      <a:endParaRPr lang="en-GB" sz="120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Development of a new transformation plan for fire commercial – ready for launch 25/26.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a:cs typeface="Arial"/>
                        </a:rPr>
                        <a:t>Development of a more sustainable funding base.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tx1"/>
                          </a:solidFill>
                          <a:latin typeface="Arial" panose="020B0604020202020204" pitchFamily="34" charset="0"/>
                          <a:cs typeface="Arial" panose="020B0604020202020204" pitchFamily="34" charset="0"/>
                        </a:rPr>
                        <a:t>National commercial hub supports FRSs in delivering against national efficiency and productivity targets. </a:t>
                      </a:r>
                      <a:endParaRPr lang="en-GB"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77270375"/>
                  </a:ext>
                </a:extLst>
              </a:tr>
            </a:tbl>
          </a:graphicData>
        </a:graphic>
      </p:graphicFrame>
    </p:spTree>
    <p:extLst>
      <p:ext uri="{BB962C8B-B14F-4D97-AF65-F5344CB8AC3E}">
        <p14:creationId xmlns:p14="http://schemas.microsoft.com/office/powerpoint/2010/main" val="688102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Success Measures</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2885136584"/>
              </p:ext>
            </p:extLst>
          </p:nvPr>
        </p:nvGraphicFramePr>
        <p:xfrm>
          <a:off x="0" y="1193957"/>
          <a:ext cx="12192000" cy="5798496"/>
        </p:xfrm>
        <a:graphic>
          <a:graphicData uri="http://schemas.openxmlformats.org/drawingml/2006/table">
            <a:tbl>
              <a:tblPr firstRow="1" bandRow="1">
                <a:tableStyleId>{5C22544A-7EE6-4342-B048-85BDC9FD1C3A}</a:tableStyleId>
              </a:tblPr>
              <a:tblGrid>
                <a:gridCol w="2497991">
                  <a:extLst>
                    <a:ext uri="{9D8B030D-6E8A-4147-A177-3AD203B41FA5}">
                      <a16:colId xmlns:a16="http://schemas.microsoft.com/office/drawing/2014/main" val="330334383"/>
                    </a:ext>
                  </a:extLst>
                </a:gridCol>
                <a:gridCol w="4437830">
                  <a:extLst>
                    <a:ext uri="{9D8B030D-6E8A-4147-A177-3AD203B41FA5}">
                      <a16:colId xmlns:a16="http://schemas.microsoft.com/office/drawing/2014/main" val="2535763261"/>
                    </a:ext>
                  </a:extLst>
                </a:gridCol>
                <a:gridCol w="5256179">
                  <a:extLst>
                    <a:ext uri="{9D8B030D-6E8A-4147-A177-3AD203B41FA5}">
                      <a16:colId xmlns:a16="http://schemas.microsoft.com/office/drawing/2014/main" val="3224045140"/>
                    </a:ext>
                  </a:extLst>
                </a:gridCol>
              </a:tblGrid>
              <a:tr h="344671">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dirty="0">
                          <a:latin typeface="Arial" panose="020B0604020202020204" pitchFamily="34" charset="0"/>
                          <a:cs typeface="Arial" panose="020B0604020202020204" pitchFamily="34" charset="0"/>
                        </a:rPr>
                        <a:t>Success Measures</a:t>
                      </a:r>
                      <a:endParaRPr lang="en-GB" sz="1600" dirty="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Benefits</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13291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Arial" panose="020B0604020202020204" pitchFamily="34" charset="0"/>
                          <a:cs typeface="Arial" panose="020B0604020202020204" pitchFamily="34" charset="0"/>
                        </a:rPr>
                        <a:t>On Call</a:t>
                      </a:r>
                      <a:endParaRPr lang="en-GB" sz="1200" b="1">
                        <a:solidFill>
                          <a:schemeClr val="tx1"/>
                        </a:solidFill>
                        <a:latin typeface="Arial" panose="020B0604020202020204" pitchFamily="34" charset="0"/>
                        <a:cs typeface="Arial" panose="020B0604020202020204" pitchFamily="34" charset="0"/>
                      </a:endParaRPr>
                    </a:p>
                  </a:txBody>
                  <a:tcPr/>
                </a:tc>
                <a:tc>
                  <a:txBody>
                    <a:bodyPr/>
                    <a:lstStyle/>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Development of a comprehensive report on on-call practices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a:solidFill>
                            <a:schemeClr val="dk1"/>
                          </a:solidFill>
                          <a:effectLst/>
                          <a:latin typeface="Arial" panose="020B0604020202020204" pitchFamily="34" charset="0"/>
                          <a:ea typeface="+mn-ea"/>
                          <a:cs typeface="Arial" panose="020B0604020202020204" pitchFamily="34" charset="0"/>
                        </a:rPr>
                        <a:t>Establishment of a research collaboration agreement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a:solidFill>
                            <a:schemeClr val="dk1"/>
                          </a:solidFill>
                          <a:effectLst/>
                          <a:latin typeface="Arial" panose="020B0604020202020204" pitchFamily="34" charset="0"/>
                          <a:ea typeface="+mn-ea"/>
                          <a:cs typeface="Arial" panose="020B0604020202020204" pitchFamily="34" charset="0"/>
                        </a:rPr>
                        <a:t>Development of additional working patterns and guidance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a:solidFill>
                            <a:schemeClr val="dk1"/>
                          </a:solidFill>
                          <a:effectLst/>
                          <a:latin typeface="Arial" panose="020B0604020202020204" pitchFamily="34" charset="0"/>
                          <a:ea typeface="+mn-ea"/>
                          <a:cs typeface="Arial" panose="020B0604020202020204" pitchFamily="34" charset="0"/>
                        </a:rPr>
                        <a:t>Creation of a minimum of 2 toolkits based on the research findings</a:t>
                      </a:r>
                    </a:p>
                  </a:txBody>
                  <a:tcPr/>
                </a:tc>
                <a:tc>
                  <a:txBody>
                    <a:bodyPr/>
                    <a:lstStyle/>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Enhanced decision-making: Project findings inform strategic planning and resource allocation, empowering decision-makers to make impactful choices.</a:t>
                      </a:r>
                    </a:p>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Improved workforce management: Insights and recommendations strengthen recruitment and retention rates, optimising the workforce.</a:t>
                      </a:r>
                    </a:p>
                    <a:p>
                      <a:pPr marL="17145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Efficient service delivery: Comprehensive research and reports optimise on-call duty systems, improving service delivery.</a:t>
                      </a:r>
                      <a:endParaRPr lang="en-US" sz="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87160241"/>
                  </a:ext>
                </a:extLst>
              </a:tr>
              <a:tr h="150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Digital Transformation</a:t>
                      </a:r>
                      <a:endParaRPr lang="en-GB" sz="1200" b="1">
                        <a:latin typeface="Arial" panose="020B0604020202020204" pitchFamily="34" charset="0"/>
                        <a:cs typeface="Arial" panose="020B0604020202020204" pitchFamily="34" charset="0"/>
                      </a:endParaRP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Improved user experience and accessibility.</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Measurable improvement in the efficiency of tool deployment and integration.</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Reduction in operational disruptions during post-website upgrades.</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Improved data analysis and customer relationship management capabilities via MMS.</a:t>
                      </a:r>
                    </a:p>
                    <a:p>
                      <a:endParaRPr lang="en-GB" sz="1200">
                        <a:solidFill>
                          <a:schemeClr val="tx1"/>
                        </a:solidFill>
                      </a:endParaRPr>
                    </a:p>
                  </a:txBody>
                  <a:tcPr/>
                </a:tc>
                <a:tc>
                  <a:txBody>
                    <a:bodyPr/>
                    <a:lstStyle/>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Provision of a new ‘communities’ platform for FRS, providing an accessible and user-friendly platform to allow FRS to share ideas, request support, and promote messages at a local and national level.</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Improved analytics and business intelligence on member engagement, providing NFCC with crucial evidence on sector needs and demands.</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Provision of a MMS platform, capturing crucial sector data, allowing NFCC to circulate targeted and relevant comms, reaching a wider FRS audience.</a:t>
                      </a:r>
                      <a:endParaRPr lang="en-GB" sz="120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1486286"/>
                  </a:ext>
                </a:extLst>
              </a:tr>
              <a:tr h="13789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Arial" panose="020B0604020202020204" pitchFamily="34" charset="0"/>
                          <a:cs typeface="Arial" panose="020B0604020202020204" pitchFamily="34" charset="0"/>
                        </a:rPr>
                        <a:t>NFCC Improvement Support Function / Offer</a:t>
                      </a:r>
                      <a:endParaRPr lang="en-GB" sz="1200" b="1">
                        <a:latin typeface="Arial" panose="020B0604020202020204" pitchFamily="34" charset="0"/>
                        <a:cs typeface="Arial" panose="020B0604020202020204" pitchFamily="34" charset="0"/>
                      </a:endParaRPr>
                    </a:p>
                    <a:p>
                      <a:endParaRPr lang="en-GB" sz="1200">
                        <a:solidFill>
                          <a:schemeClr val="tx1"/>
                        </a:solidFill>
                      </a:endParaRPr>
                    </a:p>
                  </a:txBody>
                  <a:tcPr/>
                </a:tc>
                <a:tc>
                  <a:txBody>
                    <a:bodyPr/>
                    <a:lstStyle/>
                    <a:p>
                      <a:pPr marL="171450" lvl="0" indent="-171450">
                        <a:lnSpc>
                          <a:spcPct val="107000"/>
                        </a:lnSpc>
                        <a:buFont typeface="Arial" panose="020B0604020202020204" pitchFamily="34" charset="0"/>
                        <a:buChar char="•"/>
                      </a:pPr>
                      <a:r>
                        <a:rPr lang="en-GB" sz="1200" kern="0">
                          <a:solidFill>
                            <a:schemeClr val="tx1"/>
                          </a:solidFill>
                          <a:effectLst/>
                          <a:latin typeface="Arial" panose="020B0604020202020204" pitchFamily="34" charset="0"/>
                          <a:ea typeface="Times New Roman" panose="02020603050405020304" pitchFamily="18" charset="0"/>
                          <a:cs typeface="Arial" panose="020B0604020202020204" pitchFamily="34" charset="0"/>
                        </a:rPr>
                        <a:t>25% of new CFOs engaging with improvement offer.</a:t>
                      </a:r>
                      <a:endPar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lvl="0" indent="-171450">
                        <a:lnSpc>
                          <a:spcPct val="107000"/>
                        </a:lnSpc>
                        <a:buFont typeface="Arial" panose="020B0604020202020204" pitchFamily="34" charset="0"/>
                        <a:buChar char="•"/>
                      </a:pPr>
                      <a:r>
                        <a:rPr lang="en-GB" sz="1200" kern="0">
                          <a:solidFill>
                            <a:schemeClr val="tx1"/>
                          </a:solidFill>
                          <a:effectLst/>
                          <a:latin typeface="Arial" panose="020B0604020202020204" pitchFamily="34" charset="0"/>
                          <a:ea typeface="Calibri" panose="020F0502020204030204" pitchFamily="34" charset="0"/>
                          <a:cs typeface="Arial" panose="020B0604020202020204" pitchFamily="34" charset="0"/>
                        </a:rPr>
                        <a:t>Registered CFO’s/PO’s on the mentoring and coaching portal.</a:t>
                      </a:r>
                    </a:p>
                    <a:p>
                      <a:pPr marL="171450" lvl="0" indent="-171450">
                        <a:lnSpc>
                          <a:spcPct val="107000"/>
                        </a:lnSpc>
                        <a:buFont typeface="Arial" panose="020B0604020202020204" pitchFamily="34" charset="0"/>
                        <a:buChar char="•"/>
                      </a:pPr>
                      <a:r>
                        <a:rPr lang="en-GB" sz="1200" kern="0">
                          <a:solidFill>
                            <a:schemeClr val="tx1"/>
                          </a:solidFill>
                          <a:effectLst/>
                          <a:latin typeface="Arial" panose="020B0604020202020204" pitchFamily="34" charset="0"/>
                          <a:ea typeface="Calibri" panose="020F0502020204030204" pitchFamily="34" charset="0"/>
                          <a:cs typeface="Arial" panose="020B0604020202020204" pitchFamily="34" charset="0"/>
                        </a:rPr>
                        <a:t>25% of coaches are CFO/PO’s.</a:t>
                      </a:r>
                      <a:endPar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a:solidFill>
                            <a:schemeClr val="tx1"/>
                          </a:solidFill>
                          <a:effectLst/>
                          <a:latin typeface="Arial" panose="020B0604020202020204" pitchFamily="34" charset="0"/>
                          <a:cs typeface="Arial" panose="020B0604020202020204" pitchFamily="34" charset="0"/>
                        </a:rPr>
                        <a:t>ILM Team capable and resourced to support the sector, working with HMICFRS.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a:solidFill>
                            <a:schemeClr val="tx1"/>
                          </a:solidFill>
                          <a:effectLst/>
                          <a:latin typeface="Arial" panose="020B0604020202020204" pitchFamily="34" charset="0"/>
                          <a:cs typeface="Arial" panose="020B0604020202020204" pitchFamily="34" charset="0"/>
                        </a:rPr>
                        <a:t>2 FRS per quarter engage with a revised surgery.</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latin typeface="Arial" panose="020B0604020202020204" pitchFamily="34" charset="0"/>
                          <a:cs typeface="Arial" panose="020B0604020202020204" pitchFamily="34" charset="0"/>
                        </a:rPr>
                        <a:t>Services are supported by NFCC leaving them able to deliver their core community response.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latin typeface="Arial" panose="020B0604020202020204" pitchFamily="34" charset="0"/>
                          <a:cs typeface="Arial" panose="020B0604020202020204" pitchFamily="34" charset="0"/>
                        </a:rPr>
                        <a:t>Greater engagement with CFO’s (mentoring), sharing their skill and knowledge across the sector.</a:t>
                      </a:r>
                    </a:p>
                    <a:p>
                      <a:pPr marL="0" indent="0">
                        <a:buFont typeface="Arial" panose="020B0604020202020204" pitchFamily="34" charset="0"/>
                        <a:buNone/>
                      </a:pPr>
                      <a:endParaRPr lang="en-US" sz="12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81054906"/>
                  </a:ext>
                </a:extLst>
              </a:tr>
              <a:tr h="1104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a:latin typeface="Arial" panose="020B0604020202020204" pitchFamily="34" charset="0"/>
                          <a:cs typeface="Arial" panose="020B0604020202020204" pitchFamily="34" charset="0"/>
                        </a:rPr>
                        <a:t>Membership Engagement</a:t>
                      </a:r>
                    </a:p>
                    <a:p>
                      <a:endParaRPr lang="en-GB" sz="120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dirty="0">
                          <a:solidFill>
                            <a:srgbClr val="000000"/>
                          </a:solidFill>
                          <a:effectLst/>
                          <a:latin typeface="Arial" panose="020B0604020202020204" pitchFamily="34" charset="0"/>
                          <a:cs typeface="Arial" panose="020B0604020202020204" pitchFamily="34" charset="0"/>
                        </a:rPr>
                        <a:t>Delivery against actions identified from 2023 Member survey.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dirty="0">
                          <a:solidFill>
                            <a:srgbClr val="000000"/>
                          </a:solidFill>
                          <a:effectLst/>
                          <a:latin typeface="Arial" panose="020B0604020202020204" pitchFamily="34" charset="0"/>
                          <a:cs typeface="Arial" panose="020B0604020202020204" pitchFamily="34" charset="0"/>
                        </a:rPr>
                        <a:t>New Members recruited.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dirty="0">
                          <a:solidFill>
                            <a:srgbClr val="000000"/>
                          </a:solidFill>
                          <a:effectLst/>
                          <a:latin typeface="Arial" panose="020B0604020202020204" pitchFamily="34" charset="0"/>
                          <a:cs typeface="Arial" panose="020B0604020202020204" pitchFamily="34" charset="0"/>
                        </a:rPr>
                        <a:t>Accreditation gained from OFQAUL.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dirty="0">
                          <a:solidFill>
                            <a:srgbClr val="000000"/>
                          </a:solidFill>
                          <a:effectLst/>
                          <a:latin typeface="Arial" panose="020B0604020202020204" pitchFamily="34" charset="0"/>
                          <a:cs typeface="Arial" panose="020B0604020202020204" pitchFamily="34" charset="0"/>
                        </a:rPr>
                        <a:t>All members retained.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00" dirty="0">
                          <a:solidFill>
                            <a:schemeClr val="tx1"/>
                          </a:solidFill>
                          <a:effectLst/>
                          <a:latin typeface="Arial"/>
                          <a:ea typeface="Calibri" panose="020F0502020204030204" pitchFamily="34" charset="0"/>
                          <a:cs typeface="Arial"/>
                        </a:rPr>
                        <a:t>Improved offer to members.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00" dirty="0">
                          <a:solidFill>
                            <a:schemeClr val="tx1"/>
                          </a:solidFill>
                          <a:effectLst/>
                          <a:latin typeface="Arial"/>
                          <a:ea typeface="Calibri" panose="020F0502020204030204" pitchFamily="34" charset="0"/>
                          <a:cs typeface="Arial"/>
                        </a:rPr>
                        <a:t>Increase, quality assured, new, training provision to the sector and members, ensuring knowledge and good practice is shared.</a:t>
                      </a:r>
                      <a:r>
                        <a:rPr lang="en-US" sz="1200" kern="100" dirty="0">
                          <a:solidFill>
                            <a:schemeClr val="tx1"/>
                          </a:solidFill>
                          <a:latin typeface="Arial"/>
                          <a:ea typeface="Calibri" panose="020F0502020204030204" pitchFamily="34" charset="0"/>
                          <a:cs typeface="Arial"/>
                        </a:rPr>
                        <a:t> </a:t>
                      </a:r>
                      <a:endParaRPr lang="en-GB" sz="1200" kern="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00" dirty="0">
                          <a:solidFill>
                            <a:schemeClr val="tx1"/>
                          </a:solidFill>
                          <a:latin typeface="Arial"/>
                          <a:ea typeface="Calibri" panose="020F0502020204030204" pitchFamily="34" charset="0"/>
                          <a:cs typeface="Arial"/>
                        </a:rPr>
                        <a:t>Delivering professional development and networking for members through the events </a:t>
                      </a:r>
                      <a:r>
                        <a:rPr lang="en-US" sz="1200" kern="100" dirty="0" err="1">
                          <a:solidFill>
                            <a:schemeClr val="tx1"/>
                          </a:solidFill>
                          <a:latin typeface="Arial"/>
                          <a:ea typeface="Calibri" panose="020F0502020204030204" pitchFamily="34" charset="0"/>
                          <a:cs typeface="Arial"/>
                        </a:rPr>
                        <a:t>programme</a:t>
                      </a:r>
                      <a:r>
                        <a:rPr lang="en-US" sz="1200" kern="100" dirty="0">
                          <a:solidFill>
                            <a:schemeClr val="tx1"/>
                          </a:solidFill>
                          <a:latin typeface="Arial"/>
                          <a:ea typeface="Calibri" panose="020F0502020204030204" pitchFamily="34" charset="0"/>
                          <a:cs typeface="Arial"/>
                        </a:rPr>
                        <a:t>.</a:t>
                      </a:r>
                    </a:p>
                  </a:txBody>
                  <a:tcPr/>
                </a:tc>
                <a:extLst>
                  <a:ext uri="{0D108BD9-81ED-4DB2-BD59-A6C34878D82A}">
                    <a16:rowId xmlns:a16="http://schemas.microsoft.com/office/drawing/2014/main" val="355350583"/>
                  </a:ext>
                </a:extLst>
              </a:tr>
            </a:tbl>
          </a:graphicData>
        </a:graphic>
      </p:graphicFrame>
    </p:spTree>
    <p:extLst>
      <p:ext uri="{BB962C8B-B14F-4D97-AF65-F5344CB8AC3E}">
        <p14:creationId xmlns:p14="http://schemas.microsoft.com/office/powerpoint/2010/main" val="1596947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Success Measures</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1411196217"/>
              </p:ext>
            </p:extLst>
          </p:nvPr>
        </p:nvGraphicFramePr>
        <p:xfrm>
          <a:off x="0" y="1412760"/>
          <a:ext cx="12192000" cy="4175760"/>
        </p:xfrm>
        <a:graphic>
          <a:graphicData uri="http://schemas.openxmlformats.org/drawingml/2006/table">
            <a:tbl>
              <a:tblPr firstRow="1" bandRow="1">
                <a:tableStyleId>{5C22544A-7EE6-4342-B048-85BDC9FD1C3A}</a:tableStyleId>
              </a:tblPr>
              <a:tblGrid>
                <a:gridCol w="2320119">
                  <a:extLst>
                    <a:ext uri="{9D8B030D-6E8A-4147-A177-3AD203B41FA5}">
                      <a16:colId xmlns:a16="http://schemas.microsoft.com/office/drawing/2014/main" val="330334383"/>
                    </a:ext>
                  </a:extLst>
                </a:gridCol>
                <a:gridCol w="4312693">
                  <a:extLst>
                    <a:ext uri="{9D8B030D-6E8A-4147-A177-3AD203B41FA5}">
                      <a16:colId xmlns:a16="http://schemas.microsoft.com/office/drawing/2014/main" val="2535763261"/>
                    </a:ext>
                  </a:extLst>
                </a:gridCol>
                <a:gridCol w="5559188">
                  <a:extLst>
                    <a:ext uri="{9D8B030D-6E8A-4147-A177-3AD203B41FA5}">
                      <a16:colId xmlns:a16="http://schemas.microsoft.com/office/drawing/2014/main" val="3224045140"/>
                    </a:ext>
                  </a:extLst>
                </a:gridCol>
              </a:tblGrid>
              <a:tr h="311378">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Success Measures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Benefits</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1866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a:latin typeface="Arial" panose="020B0604020202020204" pitchFamily="34" charset="0"/>
                          <a:cs typeface="Arial" panose="020B0604020202020204" pitchFamily="34" charset="0"/>
                        </a:rPr>
                        <a:t>Digital Transformation and DDaT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a:solidFill>
                          <a:schemeClr val="tx1"/>
                        </a:solidFill>
                        <a:latin typeface="Arial" panose="020B0604020202020204" pitchFamily="34" charset="0"/>
                        <a:cs typeface="Arial" panose="020B0604020202020204" pitchFamily="34" charset="0"/>
                      </a:endParaRPr>
                    </a:p>
                  </a:txBody>
                  <a:tcPr/>
                </a:tc>
                <a:tc>
                  <a:txBody>
                    <a:bodyPr/>
                    <a:lstStyle/>
                    <a:p>
                      <a:pPr marL="171450" indent="-171450" algn="l" fontAlgn="ctr">
                        <a:buFont typeface="Arial" panose="020B0604020202020204" pitchFamily="34" charset="0"/>
                        <a:buChar char="•"/>
                      </a:pPr>
                      <a:r>
                        <a:rPr lang="en-US" sz="1200" b="0" i="0" u="none" strike="noStrike" dirty="0">
                          <a:solidFill>
                            <a:schemeClr val="tx1"/>
                          </a:solidFill>
                          <a:effectLst/>
                          <a:latin typeface="Arial"/>
                          <a:cs typeface="Arial"/>
                        </a:rPr>
                        <a:t>80% FRS respond to consultation.</a:t>
                      </a:r>
                    </a:p>
                    <a:p>
                      <a:pPr marL="171450" indent="-171450" algn="l" fontAlgn="ctr">
                        <a:buFont typeface="Arial" panose="020B0604020202020204" pitchFamily="34" charset="0"/>
                        <a:buChar char="•"/>
                      </a:pPr>
                      <a:r>
                        <a:rPr lang="en-US" sz="1200" b="0" i="0" u="none" strike="noStrike" dirty="0">
                          <a:solidFill>
                            <a:schemeClr val="tx1"/>
                          </a:solidFill>
                          <a:effectLst/>
                          <a:latin typeface="Arial"/>
                          <a:cs typeface="Arial"/>
                        </a:rPr>
                        <a:t>Positive response to scope and content in peer review and consultation.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dirty="0">
                          <a:solidFill>
                            <a:schemeClr val="tx1"/>
                          </a:solidFill>
                          <a:effectLst/>
                          <a:latin typeface="Arial"/>
                          <a:cs typeface="Arial"/>
                        </a:rPr>
                        <a:t>80% cyber leads join and actively engage with the CISP network.</a:t>
                      </a:r>
                      <a:endParaRPr lang="en-GB" sz="1200" dirty="0"/>
                    </a:p>
                    <a:p>
                      <a:pPr marL="171450" lvl="0" indent="-171450" algn="l">
                        <a:buFont typeface="Arial" panose="020B0604020202020204" pitchFamily="34" charset="0"/>
                        <a:buChar char="•"/>
                      </a:pPr>
                      <a:r>
                        <a:rPr lang="en-US" sz="1200" b="0" i="0" u="none" strike="noStrike" dirty="0">
                          <a:solidFill>
                            <a:schemeClr val="tx1"/>
                          </a:solidFill>
                          <a:effectLst/>
                          <a:latin typeface="Arial"/>
                          <a:cs typeface="Arial"/>
                        </a:rPr>
                        <a:t>80% FRS attend the </a:t>
                      </a:r>
                      <a:r>
                        <a:rPr lang="en-US" sz="1200" b="0" i="0" u="none" strike="noStrike" dirty="0" err="1">
                          <a:solidFill>
                            <a:schemeClr val="tx1"/>
                          </a:solidFill>
                          <a:effectLst/>
                          <a:latin typeface="Arial"/>
                          <a:cs typeface="Arial"/>
                        </a:rPr>
                        <a:t>DDaT</a:t>
                      </a:r>
                      <a:r>
                        <a:rPr lang="en-US" sz="1200" b="0" i="0" u="none" strike="noStrike" dirty="0">
                          <a:solidFill>
                            <a:schemeClr val="tx1"/>
                          </a:solidFill>
                          <a:effectLst/>
                          <a:latin typeface="Arial"/>
                          <a:cs typeface="Arial"/>
                        </a:rPr>
                        <a:t> Conference.</a:t>
                      </a:r>
                      <a:endParaRPr lang="en-GB" sz="1200" dirty="0"/>
                    </a:p>
                    <a:p>
                      <a:pPr marL="171450" lvl="0" indent="-171450" algn="l">
                        <a:buFont typeface="Arial" panose="020B0604020202020204" pitchFamily="34" charset="0"/>
                        <a:buChar char="•"/>
                      </a:pPr>
                      <a:r>
                        <a:rPr lang="en-US" sz="1200" b="0" i="0" u="none" strike="noStrike" dirty="0">
                          <a:solidFill>
                            <a:schemeClr val="tx1"/>
                          </a:solidFill>
                          <a:effectLst/>
                          <a:latin typeface="Arial"/>
                          <a:cs typeface="Arial"/>
                        </a:rPr>
                        <a:t>80% FRS access outputs within 6 months of creation.</a:t>
                      </a:r>
                    </a:p>
                    <a:p>
                      <a:pPr marL="171450" lvl="0" indent="-171450" algn="l">
                        <a:buFont typeface="Arial" panose="020B0604020202020204" pitchFamily="34" charset="0"/>
                        <a:buChar char="•"/>
                      </a:pPr>
                      <a:r>
                        <a:rPr lang="en-US" sz="1200" b="0" i="0" u="none" strike="noStrike" noProof="0" dirty="0">
                          <a:solidFill>
                            <a:srgbClr val="000000"/>
                          </a:solidFill>
                          <a:effectLst/>
                          <a:latin typeface="Arial"/>
                        </a:rPr>
                        <a:t>50% FRS implement an exercise in a box within one year.</a:t>
                      </a:r>
                    </a:p>
                    <a:p>
                      <a:pPr marL="171450" lvl="0" indent="-171450" algn="l">
                        <a:buFont typeface="Arial" panose="020B0604020202020204" pitchFamily="34" charset="0"/>
                        <a:buChar char="•"/>
                      </a:pPr>
                      <a:r>
                        <a:rPr lang="en-US" sz="1200" b="0" i="0" u="none" strike="noStrike" dirty="0">
                          <a:solidFill>
                            <a:schemeClr val="tx1"/>
                          </a:solidFill>
                          <a:effectLst/>
                          <a:latin typeface="Arial"/>
                          <a:cs typeface="Arial"/>
                        </a:rPr>
                        <a:t>Sector and Home Office endorsement of identified outputs.</a:t>
                      </a:r>
                    </a:p>
                    <a:p>
                      <a:pPr marL="171450" lvl="0" indent="-171450" algn="l">
                        <a:buFont typeface="Arial" panose="020B0604020202020204" pitchFamily="34" charset="0"/>
                        <a:buChar char="•"/>
                      </a:pPr>
                      <a:r>
                        <a:rPr lang="en-US" sz="1200" b="0" i="0" u="none" strike="noStrike" dirty="0">
                          <a:solidFill>
                            <a:schemeClr val="tx1"/>
                          </a:solidFill>
                          <a:effectLst/>
                          <a:latin typeface="Arial"/>
                          <a:cs typeface="Arial"/>
                        </a:rPr>
                        <a:t>80% FRS engage with maturity assessments.</a:t>
                      </a:r>
                    </a:p>
                    <a:p>
                      <a:pPr marL="171450" lvl="0" indent="-171450" algn="l">
                        <a:buFont typeface="Arial" panose="020B0604020202020204" pitchFamily="34" charset="0"/>
                        <a:buChar char="•"/>
                      </a:pPr>
                      <a:r>
                        <a:rPr lang="en-US" sz="1200" b="0" i="0" u="none" strike="noStrike" dirty="0">
                          <a:solidFill>
                            <a:schemeClr val="tx1"/>
                          </a:solidFill>
                          <a:effectLst/>
                          <a:latin typeface="Arial"/>
                          <a:cs typeface="Arial"/>
                        </a:rPr>
                        <a:t>80% engagement from sector with product/service scoping</a:t>
                      </a:r>
                      <a:endParaRPr lang="en-GB" sz="1200" dirty="0">
                        <a:solidFill>
                          <a:schemeClr val="tx1"/>
                        </a:solidFill>
                      </a:endParaRPr>
                    </a:p>
                    <a:p>
                      <a:endParaRPr lang="en-GB" sz="1200" dirty="0">
                        <a:solidFill>
                          <a:schemeClr val="tx1"/>
                        </a:solidFill>
                      </a:endParaRPr>
                    </a:p>
                  </a:txBody>
                  <a:tcPr/>
                </a:tc>
                <a:tc>
                  <a:txBody>
                    <a:bodyPr/>
                    <a:lstStyle/>
                    <a:p>
                      <a:pPr marL="171450" indent="-171450">
                        <a:lnSpc>
                          <a:spcPct val="107000"/>
                        </a:lnSpc>
                        <a:buFont typeface="Arial" panose="020B0604020202020204" pitchFamily="34" charset="0"/>
                        <a:buChar char="•"/>
                      </a:pPr>
                      <a:r>
                        <a:rPr lang="en-GB" sz="1200" kern="100">
                          <a:solidFill>
                            <a:schemeClr val="tx1"/>
                          </a:solidFill>
                          <a:latin typeface="Arial" panose="020B0604020202020204" pitchFamily="34" charset="0"/>
                          <a:ea typeface="Calibri" panose="020F0502020204030204" pitchFamily="34" charset="0"/>
                          <a:cs typeface="Arial" panose="020B0604020202020204" pitchFamily="34" charset="0"/>
                        </a:rPr>
                        <a:t>N</a:t>
                      </a:r>
                      <a:r>
                        <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rPr>
                        <a:t>ational Digital and ICT Fire Standard, leading to a shared framework, supported by guidance and toolkits.  FRS are data/digital-efficient, and better able to move forward with digital transformation.</a:t>
                      </a:r>
                    </a:p>
                    <a:p>
                      <a:pPr marL="171450" indent="-171450">
                        <a:lnSpc>
                          <a:spcPct val="107000"/>
                        </a:lnSpc>
                        <a:buFont typeface="Arial" panose="020B0604020202020204" pitchFamily="34" charset="0"/>
                        <a:buChar char="•"/>
                      </a:pPr>
                      <a:r>
                        <a:rPr lang="en-GB" sz="1200" kern="100">
                          <a:solidFill>
                            <a:schemeClr val="tx1"/>
                          </a:solidFill>
                          <a:latin typeface="Arial" panose="020B0604020202020204" pitchFamily="34" charset="0"/>
                          <a:ea typeface="Calibri" panose="020F0502020204030204" pitchFamily="34" charset="0"/>
                          <a:cs typeface="Arial" panose="020B0604020202020204" pitchFamily="34" charset="0"/>
                        </a:rPr>
                        <a:t>More cyber resilient sector that is better prepared to prevent and mitigate growing cyber threats.</a:t>
                      </a:r>
                      <a:endPar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lnSpc>
                          <a:spcPct val="107000"/>
                        </a:lnSpc>
                        <a:buFont typeface="Arial" panose="020B0604020202020204" pitchFamily="34" charset="0"/>
                        <a:buChar char="•"/>
                      </a:pPr>
                      <a:r>
                        <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rPr>
                        <a:t>Increased data and digital literacy levels, supporting a confident FRS community, using digital to improve efficiencies and ways of working.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rPr>
                        <a:t>Digital and </a:t>
                      </a:r>
                      <a:r>
                        <a:rPr lang="en-GB" sz="1200" kern="100">
                          <a:solidFill>
                            <a:schemeClr val="tx1"/>
                          </a:solidFill>
                          <a:latin typeface="Arial" panose="020B0604020202020204" pitchFamily="34" charset="0"/>
                          <a:ea typeface="Calibri" panose="020F0502020204030204" pitchFamily="34" charset="0"/>
                          <a:cs typeface="Arial" panose="020B0604020202020204" pitchFamily="34" charset="0"/>
                        </a:rPr>
                        <a:t>d</a:t>
                      </a:r>
                      <a:r>
                        <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rPr>
                        <a:t>ata literacy and leadership embedded into NFCC leadership development programmes, broadening the professional support provided to FRS personnel.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087160241"/>
                  </a:ext>
                </a:extLst>
              </a:tr>
              <a:tr h="11039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a:solidFill>
                            <a:schemeClr val="tx1"/>
                          </a:solidFill>
                          <a:latin typeface="Arial" panose="020B0604020202020204" pitchFamily="34" charset="0"/>
                          <a:cs typeface="Arial" panose="020B0604020202020204" pitchFamily="34" charset="0"/>
                        </a:rPr>
                        <a:t>Organisational learning / Research  </a:t>
                      </a:r>
                      <a:endParaRPr lang="en-GB" sz="1200" b="0" i="0">
                        <a:solidFill>
                          <a:schemeClr val="tx1"/>
                        </a:solidFill>
                        <a:latin typeface="Arial" panose="020B0604020202020204" pitchFamily="34" charset="0"/>
                        <a:cs typeface="Arial" panose="020B0604020202020204" pitchFamily="34" charset="0"/>
                      </a:endParaRPr>
                    </a:p>
                    <a:p>
                      <a:endParaRPr lang="en-GB" sz="1200" i="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Implementation of one Organisational Learning (OL) process.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Technology solution implemented.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Triage 20 OL cases per quarter.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Approved process for identifying risk-critical learning.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Commissioning research process established (ACER).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noProof="0">
                          <a:solidFill>
                            <a:schemeClr val="tx1"/>
                          </a:solidFill>
                          <a:latin typeface="Arial" panose="020B0604020202020204" pitchFamily="34" charset="0"/>
                          <a:cs typeface="Arial" panose="020B0604020202020204" pitchFamily="34" charset="0"/>
                        </a:rPr>
                        <a:t>Emerging risks inform OL.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0" u="none" strike="noStrike" noProof="0">
                        <a:solidFill>
                          <a:schemeClr val="tx1"/>
                        </a:solidFill>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Consistency to the way in which learning is processed across thematic areas.</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The expedient dissemination of risk and/or safety-critical learning. </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Ability to preempt and mitigate future challenges.</a:t>
                      </a:r>
                    </a:p>
                    <a:p>
                      <a:pPr marL="171450" indent="-171450">
                        <a:buFont typeface="Arial" panose="020B0604020202020204" pitchFamily="34" charset="0"/>
                        <a:buChar char="•"/>
                      </a:pPr>
                      <a:r>
                        <a:rPr lang="en-US" sz="1200" dirty="0">
                          <a:solidFill>
                            <a:schemeClr val="tx1"/>
                          </a:solidFill>
                          <a:latin typeface="Arial" panose="020B0604020202020204" pitchFamily="34" charset="0"/>
                          <a:cs typeface="Arial" panose="020B0604020202020204" pitchFamily="34" charset="0"/>
                        </a:rPr>
                        <a:t>Joined up and coordinated approach to the commissioning of academic research.</a:t>
                      </a:r>
                    </a:p>
                  </a:txBody>
                  <a:tcPr/>
                </a:tc>
                <a:extLst>
                  <a:ext uri="{0D108BD9-81ED-4DB2-BD59-A6C34878D82A}">
                    <a16:rowId xmlns:a16="http://schemas.microsoft.com/office/drawing/2014/main" val="4121486286"/>
                  </a:ext>
                </a:extLst>
              </a:tr>
            </a:tbl>
          </a:graphicData>
        </a:graphic>
      </p:graphicFrame>
    </p:spTree>
    <p:extLst>
      <p:ext uri="{BB962C8B-B14F-4D97-AF65-F5344CB8AC3E}">
        <p14:creationId xmlns:p14="http://schemas.microsoft.com/office/powerpoint/2010/main" val="3247301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Success Measures</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607760816"/>
              </p:ext>
            </p:extLst>
          </p:nvPr>
        </p:nvGraphicFramePr>
        <p:xfrm>
          <a:off x="0" y="1355298"/>
          <a:ext cx="12192000" cy="2906848"/>
        </p:xfrm>
        <a:graphic>
          <a:graphicData uri="http://schemas.openxmlformats.org/drawingml/2006/table">
            <a:tbl>
              <a:tblPr firstRow="1" bandRow="1">
                <a:tableStyleId>{5C22544A-7EE6-4342-B048-85BDC9FD1C3A}</a:tableStyleId>
              </a:tblPr>
              <a:tblGrid>
                <a:gridCol w="2320119">
                  <a:extLst>
                    <a:ext uri="{9D8B030D-6E8A-4147-A177-3AD203B41FA5}">
                      <a16:colId xmlns:a16="http://schemas.microsoft.com/office/drawing/2014/main" val="330334383"/>
                    </a:ext>
                  </a:extLst>
                </a:gridCol>
                <a:gridCol w="4312693">
                  <a:extLst>
                    <a:ext uri="{9D8B030D-6E8A-4147-A177-3AD203B41FA5}">
                      <a16:colId xmlns:a16="http://schemas.microsoft.com/office/drawing/2014/main" val="2535763261"/>
                    </a:ext>
                  </a:extLst>
                </a:gridCol>
                <a:gridCol w="5559188">
                  <a:extLst>
                    <a:ext uri="{9D8B030D-6E8A-4147-A177-3AD203B41FA5}">
                      <a16:colId xmlns:a16="http://schemas.microsoft.com/office/drawing/2014/main" val="3224045140"/>
                    </a:ext>
                  </a:extLst>
                </a:gridCol>
              </a:tblGrid>
              <a:tr h="311378">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Success Measures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Benefits</a:t>
                      </a:r>
                      <a:endParaRPr lang="en-GB" sz="1600">
                        <a:latin typeface="Arial" panose="020B0604020202020204" pitchFamily="34" charset="0"/>
                        <a:cs typeface="Arial" panose="020B0604020202020204" pitchFamily="34" charset="0"/>
                      </a:endParaRPr>
                    </a:p>
                  </a:txBody>
                  <a:tcPr>
                    <a:solidFill>
                      <a:srgbClr val="E30A17"/>
                    </a:solidFill>
                  </a:tcPr>
                </a:tc>
                <a:extLst>
                  <a:ext uri="{0D108BD9-81ED-4DB2-BD59-A6C34878D82A}">
                    <a16:rowId xmlns:a16="http://schemas.microsoft.com/office/drawing/2014/main" val="4052702209"/>
                  </a:ext>
                </a:extLst>
              </a:tr>
              <a:tr h="660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Arial" panose="020B0604020202020204" pitchFamily="34" charset="0"/>
                          <a:cs typeface="Arial" panose="020B0604020202020204" pitchFamily="34" charset="0"/>
                        </a:rPr>
                        <a:t>Fire Reform – next steps White Paper</a:t>
                      </a:r>
                    </a:p>
                  </a:txBody>
                  <a:tcPr/>
                </a:tc>
                <a:tc>
                  <a:txBody>
                    <a:bodyPr/>
                    <a:lstStyle/>
                    <a:p>
                      <a:pPr marL="171450" lvl="0" indent="-171450">
                        <a:lnSpc>
                          <a:spcPct val="107000"/>
                        </a:lnSpc>
                        <a:buFont typeface="Arial" panose="020B0604020202020204" pitchFamily="34" charset="0"/>
                        <a:buChar char="•"/>
                      </a:pPr>
                      <a:r>
                        <a:rPr lang="en-US" sz="1200" b="0" i="0" u="none" strike="noStrike">
                          <a:solidFill>
                            <a:schemeClr val="tx1"/>
                          </a:solidFill>
                          <a:effectLst/>
                          <a:latin typeface="Arial" panose="020B0604020202020204" pitchFamily="34" charset="0"/>
                          <a:cs typeface="Arial" panose="020B0604020202020204" pitchFamily="34" charset="0"/>
                        </a:rPr>
                        <a:t>Evidence of proactive, effective influencing and engagement by NFCC with ministers and civil servants re. NFCC positions.</a:t>
                      </a:r>
                    </a:p>
                    <a:p>
                      <a:pPr marL="171450" lvl="0" indent="-171450">
                        <a:lnSpc>
                          <a:spcPct val="107000"/>
                        </a:lnSpc>
                        <a:buFont typeface="Arial" panose="020B0604020202020204" pitchFamily="34" charset="0"/>
                        <a:buChar char="•"/>
                      </a:pPr>
                      <a:r>
                        <a:rPr lang="en-US" sz="1200" b="0" i="0" u="none" strike="noStrike">
                          <a:solidFill>
                            <a:schemeClr val="tx1"/>
                          </a:solidFill>
                          <a:effectLst/>
                          <a:latin typeface="Arial" panose="020B0604020202020204" pitchFamily="34" charset="0"/>
                          <a:cs typeface="Arial" panose="020B0604020202020204" pitchFamily="34" charset="0"/>
                        </a:rPr>
                        <a:t>NFCC Manifesto (‘asks / offers’) presented to ministers and shadow ministers in advance of GE. </a:t>
                      </a:r>
                    </a:p>
                    <a:p>
                      <a:pPr marL="0" lvl="0" indent="0">
                        <a:lnSpc>
                          <a:spcPct val="107000"/>
                        </a:lnSpc>
                        <a:buFont typeface="Arial" panose="020B0604020202020204" pitchFamily="34" charset="0"/>
                        <a:buNone/>
                      </a:pPr>
                      <a:endParaRPr lang="en-US" sz="1200" b="0" i="0" u="none" strike="noStrike">
                        <a:solidFill>
                          <a:schemeClr val="tx1"/>
                        </a:solidFill>
                        <a:effectLst/>
                        <a:latin typeface="Arial" panose="020B0604020202020204" pitchFamily="34" charset="0"/>
                        <a:cs typeface="Arial" panose="020B0604020202020204" pitchFamily="34" charset="0"/>
                      </a:endParaRPr>
                    </a:p>
                  </a:txBody>
                  <a:tcPr/>
                </a:tc>
                <a:tc>
                  <a:txBody>
                    <a:bodyPr/>
                    <a:lstStyle/>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Improved public safety outcomes. </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Profile and voice of FRSs raised / increased nationally. </a:t>
                      </a:r>
                    </a:p>
                    <a:p>
                      <a:pPr marL="171450" indent="-171450">
                        <a:buFont typeface="Arial" panose="020B0604020202020204" pitchFamily="34" charset="0"/>
                        <a:buChar char="•"/>
                      </a:pPr>
                      <a:r>
                        <a:rPr lang="en-US" sz="1200">
                          <a:solidFill>
                            <a:schemeClr val="tx1"/>
                          </a:solidFill>
                          <a:latin typeface="Arial" panose="020B0604020202020204" pitchFamily="34" charset="0"/>
                          <a:cs typeface="Arial" panose="020B0604020202020204" pitchFamily="34" charset="0"/>
                        </a:rPr>
                        <a:t>Supporting transformation of Fire and Rescue services.</a:t>
                      </a:r>
                    </a:p>
                  </a:txBody>
                  <a:tcPr/>
                </a:tc>
                <a:extLst>
                  <a:ext uri="{0D108BD9-81ED-4DB2-BD59-A6C34878D82A}">
                    <a16:rowId xmlns:a16="http://schemas.microsoft.com/office/drawing/2014/main" val="355350583"/>
                  </a:ext>
                </a:extLst>
              </a:tr>
              <a:tr h="660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Arial" panose="020B0604020202020204" pitchFamily="34" charset="0"/>
                          <a:cs typeface="Arial" panose="020B0604020202020204" pitchFamily="34" charset="0"/>
                        </a:rPr>
                        <a:t>Public Affairs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solidFill>
                          <a:schemeClr val="tx1"/>
                        </a:solidFill>
                        <a:latin typeface="Arial" panose="020B0604020202020204" pitchFamily="34" charset="0"/>
                        <a:cs typeface="Arial" panose="020B0604020202020204" pitchFamily="34" charset="0"/>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Programme of influencing and engagement in lead up to General Election and following. </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NFCC positions are included in manifestos, delivering increased investment in and profile of FRSs in new government. </a:t>
                      </a:r>
                    </a:p>
                  </a:txBody>
                  <a:tcPr/>
                </a:tc>
                <a:extLst>
                  <a:ext uri="{0D108BD9-81ED-4DB2-BD59-A6C34878D82A}">
                    <a16:rowId xmlns:a16="http://schemas.microsoft.com/office/drawing/2014/main" val="1353178806"/>
                  </a:ext>
                </a:extLst>
              </a:tr>
              <a:tr h="6600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chemeClr val="tx1"/>
                          </a:solidFill>
                          <a:latin typeface="Arial" panose="020B0604020202020204" pitchFamily="34" charset="0"/>
                          <a:cs typeface="Arial" panose="020B0604020202020204" pitchFamily="34" charset="0"/>
                        </a:rPr>
                        <a:t>Finance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CSR business case - work commences (in line with agreed timeline)</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chemeClr val="tx1"/>
                          </a:solidFill>
                          <a:latin typeface="Arial" panose="020B0604020202020204" pitchFamily="34" charset="0"/>
                          <a:cs typeface="Arial" panose="020B0604020202020204" pitchFamily="34" charset="0"/>
                        </a:rPr>
                        <a:t>Increased investment in FRSs. </a:t>
                      </a:r>
                    </a:p>
                  </a:txBody>
                  <a:tcPr/>
                </a:tc>
                <a:extLst>
                  <a:ext uri="{0D108BD9-81ED-4DB2-BD59-A6C34878D82A}">
                    <a16:rowId xmlns:a16="http://schemas.microsoft.com/office/drawing/2014/main" val="470180043"/>
                  </a:ext>
                </a:extLst>
              </a:tr>
            </a:tbl>
          </a:graphicData>
        </a:graphic>
      </p:graphicFrame>
    </p:spTree>
    <p:extLst>
      <p:ext uri="{BB962C8B-B14F-4D97-AF65-F5344CB8AC3E}">
        <p14:creationId xmlns:p14="http://schemas.microsoft.com/office/powerpoint/2010/main" val="2465393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2"/>
            <a:ext cx="12192000" cy="1649898"/>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5421824" cy="584775"/>
          </a:xfrm>
          <a:prstGeom prst="rect">
            <a:avLst/>
          </a:prstGeom>
          <a:noFill/>
        </p:spPr>
        <p:txBody>
          <a:bodyPr wrap="square" lIns="91440" tIns="45720" rIns="91440" bIns="45720" rtlCol="0" anchor="t">
            <a:spAutoFit/>
          </a:bodyPr>
          <a:lstStyle/>
          <a:p>
            <a:r>
              <a:rPr lang="en-GB" sz="3200" b="1">
                <a:solidFill>
                  <a:schemeClr val="bg1"/>
                </a:solidFill>
                <a:latin typeface="Arial"/>
                <a:cs typeface="Calibri Light"/>
              </a:rPr>
              <a:t>NFCC Vision and Mission</a:t>
            </a:r>
            <a:endParaRPr lang="en-US" sz="3000" b="1">
              <a:solidFill>
                <a:schemeClr val="bg1"/>
              </a:solidFill>
              <a:latin typeface="Arial" panose="020B0604020202020204" pitchFamily="34" charset="0"/>
              <a:cs typeface="Arial" panose="020B0604020202020204" pitchFamily="34" charset="0"/>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437605"/>
            <a:ext cx="2649994" cy="975156"/>
          </a:xfrm>
          <a:prstGeom prst="rect">
            <a:avLst/>
          </a:prstGeom>
        </p:spPr>
      </p:pic>
      <p:sp>
        <p:nvSpPr>
          <p:cNvPr id="2" name="Arrow: Pentagon 1">
            <a:extLst>
              <a:ext uri="{FF2B5EF4-FFF2-40B4-BE49-F238E27FC236}">
                <a16:creationId xmlns:a16="http://schemas.microsoft.com/office/drawing/2014/main" id="{2729D3C3-F927-0C23-0EB9-947BD9629193}"/>
              </a:ext>
            </a:extLst>
          </p:cNvPr>
          <p:cNvSpPr/>
          <p:nvPr/>
        </p:nvSpPr>
        <p:spPr>
          <a:xfrm>
            <a:off x="191794" y="1749790"/>
            <a:ext cx="7777018" cy="2056898"/>
          </a:xfrm>
          <a:prstGeom prst="homePlate">
            <a:avLst/>
          </a:prstGeom>
          <a:solidFill>
            <a:srgbClr val="0957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pic>
        <p:nvPicPr>
          <p:cNvPr id="5" name="Graphic 4" descr="Bullseye with solid fill">
            <a:extLst>
              <a:ext uri="{FF2B5EF4-FFF2-40B4-BE49-F238E27FC236}">
                <a16:creationId xmlns:a16="http://schemas.microsoft.com/office/drawing/2014/main" id="{626A80CF-4F88-32BC-8546-BF494556C4A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1307" y="2159583"/>
            <a:ext cx="1433805" cy="1433805"/>
          </a:xfrm>
          <a:prstGeom prst="rect">
            <a:avLst/>
          </a:prstGeom>
        </p:spPr>
      </p:pic>
      <p:sp>
        <p:nvSpPr>
          <p:cNvPr id="11" name="Arrow: Pentagon 10">
            <a:extLst>
              <a:ext uri="{FF2B5EF4-FFF2-40B4-BE49-F238E27FC236}">
                <a16:creationId xmlns:a16="http://schemas.microsoft.com/office/drawing/2014/main" id="{6D69CED8-4089-D25C-A5D0-5C1C75FE558F}"/>
              </a:ext>
            </a:extLst>
          </p:cNvPr>
          <p:cNvSpPr/>
          <p:nvPr/>
        </p:nvSpPr>
        <p:spPr>
          <a:xfrm rot="10800000">
            <a:off x="3178444" y="4227782"/>
            <a:ext cx="8734129" cy="2565105"/>
          </a:xfrm>
          <a:prstGeom prst="homePlate">
            <a:avLst/>
          </a:prstGeom>
          <a:solidFill>
            <a:srgbClr val="0957A3"/>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DDB626DC-EB2C-F302-FC95-672F7591745D}"/>
              </a:ext>
            </a:extLst>
          </p:cNvPr>
          <p:cNvSpPr txBox="1"/>
          <p:nvPr/>
        </p:nvSpPr>
        <p:spPr>
          <a:xfrm>
            <a:off x="5155949" y="4472083"/>
            <a:ext cx="6574683" cy="2246769"/>
          </a:xfrm>
          <a:prstGeom prst="rect">
            <a:avLst/>
          </a:prstGeom>
          <a:noFill/>
        </p:spPr>
        <p:txBody>
          <a:bodyPr wrap="square" rtlCol="0">
            <a:spAutoFit/>
          </a:bodyPr>
          <a:lstStyle/>
          <a:p>
            <a:pPr marL="285750" indent="-285750">
              <a:buFont typeface="Arial" panose="020B0604020202020204" pitchFamily="34" charset="0"/>
              <a:buChar char="•"/>
            </a:pPr>
            <a:r>
              <a:rPr lang="en-GB" sz="1400" b="1">
                <a:solidFill>
                  <a:schemeClr val="bg1"/>
                </a:solidFill>
                <a:latin typeface="Arial" panose="020B0604020202020204" pitchFamily="34" charset="0"/>
                <a:cs typeface="Arial" panose="020B0604020202020204" pitchFamily="34" charset="0"/>
              </a:rPr>
              <a:t>To lead, coordinate, and support effective prevention</a:t>
            </a:r>
            <a:r>
              <a:rPr lang="en-GB" sz="1400">
                <a:solidFill>
                  <a:schemeClr val="bg1"/>
                </a:solidFill>
                <a:latin typeface="Arial" panose="020B0604020202020204" pitchFamily="34" charset="0"/>
                <a:cs typeface="Arial" panose="020B0604020202020204" pitchFamily="34" charset="0"/>
              </a:rPr>
              <a:t>, </a:t>
            </a:r>
            <a:r>
              <a:rPr lang="en-GB" sz="1400" b="1">
                <a:solidFill>
                  <a:schemeClr val="bg1"/>
                </a:solidFill>
                <a:latin typeface="Arial" panose="020B0604020202020204" pitchFamily="34" charset="0"/>
                <a:cs typeface="Arial" panose="020B0604020202020204" pitchFamily="34" charset="0"/>
              </a:rPr>
              <a:t>protection, and emergency response </a:t>
            </a:r>
            <a:r>
              <a:rPr lang="en-GB" sz="1400">
                <a:solidFill>
                  <a:schemeClr val="bg1"/>
                </a:solidFill>
                <a:latin typeface="Arial" panose="020B0604020202020204" pitchFamily="34" charset="0"/>
                <a:cs typeface="Arial" panose="020B0604020202020204" pitchFamily="34" charset="0"/>
              </a:rPr>
              <a:t>– locally, nationally, and internationally – to reduce the loss of life, personal injury, and damage to property and the environment.</a:t>
            </a:r>
          </a:p>
          <a:p>
            <a:pPr marL="285750" indent="-285750">
              <a:buFont typeface="Arial" panose="020B0604020202020204" pitchFamily="34" charset="0"/>
              <a:buChar char="•"/>
            </a:pPr>
            <a:r>
              <a:rPr lang="en-GB" sz="1400" b="1">
                <a:solidFill>
                  <a:schemeClr val="bg1"/>
                </a:solidFill>
                <a:latin typeface="Arial" panose="020B0604020202020204" pitchFamily="34" charset="0"/>
                <a:cs typeface="Arial" panose="020B0604020202020204" pitchFamily="34" charset="0"/>
              </a:rPr>
              <a:t>To support fire and rescue services in transforming their role </a:t>
            </a:r>
            <a:r>
              <a:rPr lang="en-GB" sz="1400">
                <a:solidFill>
                  <a:schemeClr val="bg1"/>
                </a:solidFill>
                <a:latin typeface="Arial" panose="020B0604020202020204" pitchFamily="34" charset="0"/>
                <a:cs typeface="Arial" panose="020B0604020202020204" pitchFamily="34" charset="0"/>
              </a:rPr>
              <a:t>to meet changing demands and resources for the benefit of society.</a:t>
            </a:r>
          </a:p>
          <a:p>
            <a:pPr marL="285750" indent="-285750">
              <a:buFont typeface="Arial" panose="020B0604020202020204" pitchFamily="34" charset="0"/>
              <a:buChar char="•"/>
            </a:pPr>
            <a:r>
              <a:rPr lang="en-GB" sz="1400" b="1">
                <a:solidFill>
                  <a:schemeClr val="bg1"/>
                </a:solidFill>
                <a:latin typeface="Arial" panose="020B0604020202020204" pitchFamily="34" charset="0"/>
                <a:cs typeface="Arial" panose="020B0604020202020204" pitchFamily="34" charset="0"/>
              </a:rPr>
              <a:t>To promote effective service delivery </a:t>
            </a:r>
            <a:r>
              <a:rPr lang="en-GB" sz="1400">
                <a:solidFill>
                  <a:schemeClr val="bg1"/>
                </a:solidFill>
                <a:latin typeface="Arial" panose="020B0604020202020204" pitchFamily="34" charset="0"/>
                <a:cs typeface="Arial" panose="020B0604020202020204" pitchFamily="34" charset="0"/>
              </a:rPr>
              <a:t>by working with partner organisations, governments, private sector bodies, and the community.</a:t>
            </a:r>
          </a:p>
          <a:p>
            <a:pPr marL="285750" indent="-285750">
              <a:buFont typeface="Arial" panose="020B0604020202020204" pitchFamily="34" charset="0"/>
              <a:buChar char="•"/>
            </a:pPr>
            <a:r>
              <a:rPr lang="en-GB" sz="1400" b="1">
                <a:solidFill>
                  <a:schemeClr val="bg1"/>
                </a:solidFill>
                <a:latin typeface="Arial" panose="020B0604020202020204" pitchFamily="34" charset="0"/>
                <a:cs typeface="Arial" panose="020B0604020202020204" pitchFamily="34" charset="0"/>
              </a:rPr>
              <a:t>To maximise the effectiveness of the UK fire and rescue services </a:t>
            </a:r>
            <a:r>
              <a:rPr lang="en-GB" sz="1400">
                <a:solidFill>
                  <a:schemeClr val="bg1"/>
                </a:solidFill>
                <a:latin typeface="Arial" panose="020B0604020202020204" pitchFamily="34" charset="0"/>
                <a:cs typeface="Arial" panose="020B0604020202020204" pitchFamily="34" charset="0"/>
              </a:rPr>
              <a:t>in saving lives and increasing public safety by representing the professional voice of the UK’s fire and rescue services. </a:t>
            </a: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pic>
        <p:nvPicPr>
          <p:cNvPr id="14" name="Graphic 13" descr="Rocket with solid fill">
            <a:extLst>
              <a:ext uri="{FF2B5EF4-FFF2-40B4-BE49-F238E27FC236}">
                <a16:creationId xmlns:a16="http://schemas.microsoft.com/office/drawing/2014/main" id="{5673E22D-D534-955D-B406-255629AFC90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74703" y="4864903"/>
            <a:ext cx="1461128" cy="1461128"/>
          </a:xfrm>
          <a:prstGeom prst="rect">
            <a:avLst/>
          </a:prstGeom>
        </p:spPr>
      </p:pic>
      <p:sp>
        <p:nvSpPr>
          <p:cNvPr id="15" name="TextBox 14">
            <a:extLst>
              <a:ext uri="{FF2B5EF4-FFF2-40B4-BE49-F238E27FC236}">
                <a16:creationId xmlns:a16="http://schemas.microsoft.com/office/drawing/2014/main" id="{3C697143-3F23-D804-E2D3-D948EEAD642A}"/>
              </a:ext>
            </a:extLst>
          </p:cNvPr>
          <p:cNvSpPr txBox="1"/>
          <p:nvPr/>
        </p:nvSpPr>
        <p:spPr>
          <a:xfrm>
            <a:off x="8193966" y="2354528"/>
            <a:ext cx="2689951" cy="923330"/>
          </a:xfrm>
          <a:prstGeom prst="rect">
            <a:avLst/>
          </a:prstGeom>
          <a:noFill/>
        </p:spPr>
        <p:txBody>
          <a:bodyPr wrap="square" rtlCol="0">
            <a:spAutoFit/>
          </a:bodyPr>
          <a:lstStyle/>
          <a:p>
            <a:r>
              <a:rPr lang="en-US" b="1">
                <a:latin typeface="Arial" panose="020B0604020202020204" pitchFamily="34" charset="0"/>
                <a:cs typeface="Arial" panose="020B0604020202020204" pitchFamily="34" charset="0"/>
              </a:rPr>
              <a:t>The Vision </a:t>
            </a:r>
            <a:r>
              <a:rPr lang="en-US">
                <a:latin typeface="Arial" panose="020B0604020202020204" pitchFamily="34" charset="0"/>
                <a:cs typeface="Arial" panose="020B0604020202020204" pitchFamily="34" charset="0"/>
              </a:rPr>
              <a:t>is captured from our Corporate Strategy.</a:t>
            </a:r>
            <a:endParaRPr lang="en-GB" sz="240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7CB44BE7-4DB4-0682-3D91-5747CB5E12E6}"/>
              </a:ext>
            </a:extLst>
          </p:cNvPr>
          <p:cNvSpPr txBox="1"/>
          <p:nvPr/>
        </p:nvSpPr>
        <p:spPr>
          <a:xfrm>
            <a:off x="271064" y="5203546"/>
            <a:ext cx="2689951" cy="923330"/>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The Mission </a:t>
            </a:r>
            <a:r>
              <a:rPr lang="en-US" dirty="0">
                <a:latin typeface="Arial" panose="020B0604020202020204" pitchFamily="34" charset="0"/>
                <a:cs typeface="Arial" panose="020B0604020202020204" pitchFamily="34" charset="0"/>
              </a:rPr>
              <a:t>is captured from our </a:t>
            </a:r>
            <a:r>
              <a:rPr lang="en-US" dirty="0">
                <a:latin typeface="Arial" panose="020B0604020202020204" pitchFamily="34" charset="0"/>
                <a:cs typeface="Arial" panose="020B0604020202020204" pitchFamily="34" charset="0"/>
                <a:hlinkClick r:id="rId7"/>
              </a:rPr>
              <a:t>Members Strategy</a:t>
            </a:r>
            <a:r>
              <a:rPr lang="en-US"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8A255C82-3E7C-E0B8-00DE-F8C2C1F7623C}"/>
              </a:ext>
            </a:extLst>
          </p:cNvPr>
          <p:cNvCxnSpPr>
            <a:cxnSpLocks/>
          </p:cNvCxnSpPr>
          <p:nvPr/>
        </p:nvCxnSpPr>
        <p:spPr>
          <a:xfrm>
            <a:off x="8193966" y="2354528"/>
            <a:ext cx="0" cy="923330"/>
          </a:xfrm>
          <a:prstGeom prst="line">
            <a:avLst/>
          </a:prstGeom>
          <a:ln w="38100">
            <a:solidFill>
              <a:srgbClr val="E30A17"/>
            </a:solidFill>
          </a:ln>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C51B8511-B9AF-90A9-701A-6F76A40D254E}"/>
              </a:ext>
            </a:extLst>
          </p:cNvPr>
          <p:cNvCxnSpPr>
            <a:cxnSpLocks/>
          </p:cNvCxnSpPr>
          <p:nvPr/>
        </p:nvCxnSpPr>
        <p:spPr>
          <a:xfrm>
            <a:off x="2942870" y="5203546"/>
            <a:ext cx="0" cy="923330"/>
          </a:xfrm>
          <a:prstGeom prst="line">
            <a:avLst/>
          </a:prstGeom>
          <a:ln w="38100">
            <a:solidFill>
              <a:srgbClr val="E30A17"/>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8754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2"/>
            <a:ext cx="12192000" cy="1649898"/>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GB" sz="3200" b="1">
                <a:solidFill>
                  <a:schemeClr val="bg1"/>
                </a:solidFill>
                <a:latin typeface="Arial"/>
                <a:cs typeface="Calibri Light"/>
              </a:rPr>
              <a:t>Member Strategy: Strategic Objectives</a:t>
            </a:r>
            <a:endParaRPr lang="en-US" sz="3000" b="1">
              <a:solidFill>
                <a:schemeClr val="bg1"/>
              </a:solidFill>
              <a:latin typeface="Arial" panose="020B0604020202020204" pitchFamily="34" charset="0"/>
              <a:cs typeface="Arial" panose="020B0604020202020204" pitchFamily="34" charset="0"/>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437605"/>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B626DC-EB2C-F302-FC95-672F7591745D}"/>
              </a:ext>
            </a:extLst>
          </p:cNvPr>
          <p:cNvSpPr txBox="1"/>
          <p:nvPr/>
        </p:nvSpPr>
        <p:spPr>
          <a:xfrm>
            <a:off x="5155949" y="4472083"/>
            <a:ext cx="6574683" cy="2246769"/>
          </a:xfrm>
          <a:prstGeom prst="rect">
            <a:avLst/>
          </a:prstGeom>
          <a:noFill/>
        </p:spPr>
        <p:txBody>
          <a:bodyPr wrap="square" rtlCol="0">
            <a:spAutoFit/>
          </a:bodyPr>
          <a:lstStyle/>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lead, coordinate, and support effective prevention, protection, and emergency response – locally, nationally, and internationally – to reduce the loss of life, personal injury, and damage to property and the environment.</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support fire and rescue services in transforming their role to meet changing demands and resources for the benefit of society.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promote effective service delivery by working with partner organisations, governments, private sector bodies, and the community.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maximise the effectiveness of the UK fire and rescue services in saving lives and increasing public safety by representing the professional voice of the UK’s fire and rescue services. </a:t>
            </a: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91AC6AF4-307C-3F6B-452D-034C4878C44B}"/>
              </a:ext>
            </a:extLst>
          </p:cNvPr>
          <p:cNvSpPr txBox="1"/>
          <p:nvPr/>
        </p:nvSpPr>
        <p:spPr>
          <a:xfrm>
            <a:off x="467532" y="2200640"/>
            <a:ext cx="10952529" cy="3447098"/>
          </a:xfrm>
          <a:prstGeom prst="rect">
            <a:avLst/>
          </a:prstGeom>
          <a:noFill/>
        </p:spPr>
        <p:txBody>
          <a:bodyPr wrap="square" rtlCol="0">
            <a:spAutoFit/>
          </a:bodyPr>
          <a:lstStyle/>
          <a:p>
            <a:r>
              <a:rPr lang="en-US" sz="2000" b="1">
                <a:latin typeface="Arial" panose="020B0604020202020204" pitchFamily="34" charset="0"/>
                <a:cs typeface="Arial" panose="020B0604020202020204" pitchFamily="34" charset="0"/>
              </a:rPr>
              <a:t>Delivering Our Mission </a:t>
            </a:r>
          </a:p>
          <a:p>
            <a:endParaRPr lang="en-US">
              <a:latin typeface="Arial" panose="020B0604020202020204" pitchFamily="34" charset="0"/>
              <a:cs typeface="Arial" panose="020B0604020202020204" pitchFamily="34" charset="0"/>
            </a:endParaRPr>
          </a:p>
          <a:p>
            <a:r>
              <a:rPr lang="en-US">
                <a:latin typeface="Arial" panose="020B0604020202020204" pitchFamily="34" charset="0"/>
                <a:cs typeface="Arial" panose="020B0604020202020204" pitchFamily="34" charset="0"/>
              </a:rPr>
              <a:t>To deliver our mission, our member strategy sets out three strategic objectives. This ensures all our work is focused and coordinated to support FRSs to deliver safer communities on behalf of the public:</a:t>
            </a:r>
          </a:p>
          <a:p>
            <a:endParaRPr lang="en-US">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a:latin typeface="Arial" panose="020B0604020202020204" pitchFamily="34" charset="0"/>
                <a:cs typeface="Arial" panose="020B0604020202020204" pitchFamily="34" charset="0"/>
              </a:rPr>
              <a:t>Continually Improve</a:t>
            </a:r>
            <a:endParaRPr lang="en-US"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a:latin typeface="Arial" panose="020B0604020202020204" pitchFamily="34" charset="0"/>
                <a:cs typeface="Arial" panose="020B0604020202020204" pitchFamily="34" charset="0"/>
              </a:rPr>
              <a:t>Collaborate and Partner</a:t>
            </a:r>
            <a:endParaRPr lang="en-US" b="1">
              <a:latin typeface="Arial" panose="020B0604020202020204" pitchFamily="34" charset="0"/>
              <a:cs typeface="Arial" panose="020B0604020202020204" pitchFamily="34" charset="0"/>
            </a:endParaRPr>
          </a:p>
          <a:p>
            <a:endParaRPr lang="en-US" b="1">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a:latin typeface="Arial" panose="020B0604020202020204" pitchFamily="34" charset="0"/>
                <a:cs typeface="Arial" panose="020B0604020202020204" pitchFamily="34" charset="0"/>
              </a:rPr>
              <a:t>Represent and Support</a:t>
            </a:r>
          </a:p>
          <a:p>
            <a:endParaRPr lang="en-GB">
              <a:latin typeface="Arial" panose="020B0604020202020204" pitchFamily="34" charset="0"/>
              <a:cs typeface="Arial" panose="020B0604020202020204" pitchFamily="34" charset="0"/>
            </a:endParaRPr>
          </a:p>
          <a:p>
            <a:endParaRPr lang="en-GB">
              <a:latin typeface="Arial" panose="020B0604020202020204" pitchFamily="34" charset="0"/>
              <a:cs typeface="Arial" panose="020B0604020202020204" pitchFamily="34" charset="0"/>
            </a:endParaRPr>
          </a:p>
        </p:txBody>
      </p:sp>
      <p:cxnSp>
        <p:nvCxnSpPr>
          <p:cNvPr id="2" name="Straight Connector 1">
            <a:extLst>
              <a:ext uri="{FF2B5EF4-FFF2-40B4-BE49-F238E27FC236}">
                <a16:creationId xmlns:a16="http://schemas.microsoft.com/office/drawing/2014/main" id="{95110F53-9DE8-4B5F-BAC3-72C22B6F2BF3}"/>
              </a:ext>
            </a:extLst>
          </p:cNvPr>
          <p:cNvCxnSpPr>
            <a:cxnSpLocks/>
          </p:cNvCxnSpPr>
          <p:nvPr/>
        </p:nvCxnSpPr>
        <p:spPr>
          <a:xfrm flipH="1">
            <a:off x="576792" y="2663261"/>
            <a:ext cx="2751024" cy="0"/>
          </a:xfrm>
          <a:prstGeom prst="line">
            <a:avLst/>
          </a:prstGeom>
          <a:ln w="38100">
            <a:solidFill>
              <a:srgbClr val="E30A17"/>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8758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2"/>
            <a:ext cx="12192000" cy="1649898"/>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GB" sz="3200" b="1">
                <a:solidFill>
                  <a:schemeClr val="bg1"/>
                </a:solidFill>
                <a:latin typeface="Arial"/>
                <a:cs typeface="Calibri Light"/>
              </a:rPr>
              <a:t>Objective One: Continually Improves</a:t>
            </a:r>
            <a:endParaRPr lang="en-US" sz="3000" b="1">
              <a:solidFill>
                <a:schemeClr val="bg1"/>
              </a:solidFill>
              <a:latin typeface="Arial" panose="020B0604020202020204" pitchFamily="34" charset="0"/>
              <a:cs typeface="Arial" panose="020B0604020202020204" pitchFamily="34" charset="0"/>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437605"/>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B626DC-EB2C-F302-FC95-672F7591745D}"/>
              </a:ext>
            </a:extLst>
          </p:cNvPr>
          <p:cNvSpPr txBox="1"/>
          <p:nvPr/>
        </p:nvSpPr>
        <p:spPr>
          <a:xfrm>
            <a:off x="5155949" y="4472083"/>
            <a:ext cx="6574683" cy="2246769"/>
          </a:xfrm>
          <a:prstGeom prst="rect">
            <a:avLst/>
          </a:prstGeom>
          <a:noFill/>
        </p:spPr>
        <p:txBody>
          <a:bodyPr wrap="square" rtlCol="0">
            <a:spAutoFit/>
          </a:bodyPr>
          <a:lstStyle/>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lead, coordinate, and support effective prevention, protection, and emergency response – locally, nationally, and internationally – to reduce the loss of life, personal injury, and damage to property and the environment.</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support fire and rescue services in transforming their role to meet changing demands and resources for the benefit of society.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promote effective service delivery by working with partner organisations, governments, private sector bodies, and the community.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maximise the effectiveness of the UK fire and rescue services in saving lives and increasing public safety by representing the professional voice of the UK’s fire and rescue services. </a:t>
            </a: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FE295BD-EAC7-8419-4652-2160AE1EEAD1}"/>
              </a:ext>
            </a:extLst>
          </p:cNvPr>
          <p:cNvSpPr txBox="1"/>
          <p:nvPr/>
        </p:nvSpPr>
        <p:spPr>
          <a:xfrm>
            <a:off x="337930" y="2007704"/>
            <a:ext cx="11392702" cy="4431983"/>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We will: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Deliver</a:t>
            </a:r>
            <a:r>
              <a:rPr lang="en-US" sz="1400">
                <a:latin typeface="Arial" panose="020B0604020202020204" pitchFamily="34" charset="0"/>
                <a:cs typeface="Arial" panose="020B0604020202020204" pitchFamily="34" charset="0"/>
              </a:rPr>
              <a:t> </a:t>
            </a:r>
            <a:r>
              <a:rPr lang="en-US" sz="1400" i="1">
                <a:latin typeface="Arial" panose="020B0604020202020204" pitchFamily="34" charset="0"/>
                <a:cs typeface="Arial" panose="020B0604020202020204" pitchFamily="34" charset="0"/>
              </a:rPr>
              <a:t>Fit for the Future </a:t>
            </a:r>
            <a:r>
              <a:rPr lang="en-US" sz="1400">
                <a:latin typeface="Arial" panose="020B0604020202020204" pitchFamily="34" charset="0"/>
                <a:cs typeface="Arial" panose="020B0604020202020204" pitchFamily="34" charset="0"/>
              </a:rPr>
              <a:t>and its three core themes: Service Delivery; People, Leadership, and Culture; and National Infrastructure and Support, continuing to demonstrate the economic and social value of FRS.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Work</a:t>
            </a:r>
            <a:r>
              <a:rPr lang="en-US" sz="1400">
                <a:latin typeface="Arial" panose="020B0604020202020204" pitchFamily="34" charset="0"/>
                <a:cs typeface="Arial" panose="020B0604020202020204" pitchFamily="34" charset="0"/>
              </a:rPr>
              <a:t> with FRS, members, and partners across the wider sector to build a culture of equality, diversity, inclusion, respect, and integrity, building public confidence and trust and ensuring improved outcomes.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Provide</a:t>
            </a:r>
            <a:r>
              <a:rPr lang="en-US" sz="1400">
                <a:latin typeface="Arial" panose="020B0604020202020204" pitchFamily="34" charset="0"/>
                <a:cs typeface="Arial" panose="020B0604020202020204" pitchFamily="34" charset="0"/>
              </a:rPr>
              <a:t> enhanced membership benefits by developing a broad, high quality, and inclusive membership offering to support future FRS leaders drive improvements through leadership excellence.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Develop</a:t>
            </a:r>
            <a:r>
              <a:rPr lang="en-US" sz="1400">
                <a:latin typeface="Arial" panose="020B0604020202020204" pitchFamily="34" charset="0"/>
                <a:cs typeface="Arial" panose="020B0604020202020204" pitchFamily="34" charset="0"/>
              </a:rPr>
              <a:t> new capacity to support our committees and programmes to focus on FRS service delivery priorities, and support best practice through development of quality assured Fire Standards.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Prioritise</a:t>
            </a:r>
            <a:r>
              <a:rPr lang="en-US" sz="1400">
                <a:latin typeface="Arial" panose="020B0604020202020204" pitchFamily="34" charset="0"/>
                <a:cs typeface="Arial" panose="020B0604020202020204" pitchFamily="34" charset="0"/>
              </a:rPr>
              <a:t> key areas of work including: driving cultural improvement; implementing learning from the outcomes of the Grenfell Tower and Manchester Arena Inquiries; preparing FRS for the new regulatory regime under the Building Safety Regulator; and ensuring FRS have the right people with the right skills through improved safeguarding and training.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Build</a:t>
            </a:r>
            <a:r>
              <a:rPr lang="en-US" sz="1400">
                <a:latin typeface="Arial" panose="020B0604020202020204" pitchFamily="34" charset="0"/>
                <a:cs typeface="Arial" panose="020B0604020202020204" pitchFamily="34" charset="0"/>
              </a:rPr>
              <a:t> new capabilities ensuring our products are those that FRS most need, are quality assured, based on data and evidence, and have strong links with academia.</a:t>
            </a:r>
            <a:endParaRPr lang="en-GB" sz="1400">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B789C951-30D9-4E3A-F1E9-4E018E795234}"/>
              </a:ext>
            </a:extLst>
          </p:cNvPr>
          <p:cNvCxnSpPr>
            <a:cxnSpLocks/>
          </p:cNvCxnSpPr>
          <p:nvPr/>
        </p:nvCxnSpPr>
        <p:spPr>
          <a:xfrm flipH="1">
            <a:off x="467532" y="2378448"/>
            <a:ext cx="3100127" cy="0"/>
          </a:xfrm>
          <a:prstGeom prst="line">
            <a:avLst/>
          </a:prstGeom>
          <a:ln w="38100">
            <a:solidFill>
              <a:srgbClr val="E30A17"/>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87239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2"/>
            <a:ext cx="12192000" cy="1649898"/>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GB" sz="3200" b="1">
                <a:solidFill>
                  <a:schemeClr val="bg1"/>
                </a:solidFill>
                <a:latin typeface="Arial"/>
                <a:cs typeface="Calibri Light"/>
              </a:rPr>
              <a:t>Objective Two: Collaborate &amp; Partner</a:t>
            </a:r>
            <a:endParaRPr lang="en-US" sz="3000" b="1">
              <a:solidFill>
                <a:schemeClr val="bg1"/>
              </a:solidFill>
              <a:latin typeface="Arial" panose="020B0604020202020204" pitchFamily="34" charset="0"/>
              <a:cs typeface="Arial" panose="020B0604020202020204" pitchFamily="34" charset="0"/>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437605"/>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B626DC-EB2C-F302-FC95-672F7591745D}"/>
              </a:ext>
            </a:extLst>
          </p:cNvPr>
          <p:cNvSpPr txBox="1"/>
          <p:nvPr/>
        </p:nvSpPr>
        <p:spPr>
          <a:xfrm>
            <a:off x="5155949" y="4472083"/>
            <a:ext cx="6574683" cy="2246769"/>
          </a:xfrm>
          <a:prstGeom prst="rect">
            <a:avLst/>
          </a:prstGeom>
          <a:noFill/>
        </p:spPr>
        <p:txBody>
          <a:bodyPr wrap="square" rtlCol="0">
            <a:spAutoFit/>
          </a:bodyPr>
          <a:lstStyle/>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lead, coordinate, and support effective prevention, protection, and emergency response – locally, nationally, and internationally – to reduce the loss of life, personal injury, and damage to property and the environment.</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support fire and rescue services in transforming their role to meet changing demands and resources for the benefit of society.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promote effective service delivery by working with partner organisations, governments, private sector bodies, and the community.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maximise the effectiveness of the UK fire and rescue services in saving lives and increasing public safety by representing the professional voice of the UK’s fire and rescue services. </a:t>
            </a: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FE295BD-EAC7-8419-4652-2160AE1EEAD1}"/>
              </a:ext>
            </a:extLst>
          </p:cNvPr>
          <p:cNvSpPr txBox="1"/>
          <p:nvPr/>
        </p:nvSpPr>
        <p:spPr>
          <a:xfrm>
            <a:off x="337930" y="2007704"/>
            <a:ext cx="11392702" cy="3570208"/>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We will: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Drive</a:t>
            </a:r>
            <a:r>
              <a:rPr lang="en-US" sz="1400">
                <a:latin typeface="Arial" panose="020B0604020202020204" pitchFamily="34" charset="0"/>
                <a:cs typeface="Arial" panose="020B0604020202020204" pitchFamily="34" charset="0"/>
              </a:rPr>
              <a:t> productivity, effectiveness, and efficiency in collaboration with UK FRS, harnessing local expertise through engaged members, national committees and groups. This will be supported by effective internal NFCC functions and governance to best support FRS.</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Be</a:t>
            </a:r>
            <a:r>
              <a:rPr lang="en-US" sz="1400">
                <a:latin typeface="Arial" panose="020B0604020202020204" pitchFamily="34" charset="0"/>
                <a:cs typeface="Arial" panose="020B0604020202020204" pitchFamily="34" charset="0"/>
              </a:rPr>
              <a:t> a trusted professional advisor to Governments, including local and national administrations and departments, as experts in our industry. We will be a partner of choice for further collaboration and engagement with the wider sector.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Lead and enable </a:t>
            </a:r>
            <a:r>
              <a:rPr lang="en-US" sz="1400">
                <a:latin typeface="Arial" panose="020B0604020202020204" pitchFamily="34" charset="0"/>
                <a:cs typeface="Arial" panose="020B0604020202020204" pitchFamily="34" charset="0"/>
              </a:rPr>
              <a:t>joint working and collaboration with other blue light services and </a:t>
            </a:r>
            <a:r>
              <a:rPr lang="en-US" sz="1400" err="1">
                <a:latin typeface="Arial" panose="020B0604020202020204" pitchFamily="34" charset="0"/>
                <a:cs typeface="Arial" panose="020B0604020202020204" pitchFamily="34" charset="0"/>
              </a:rPr>
              <a:t>organisational</a:t>
            </a:r>
            <a:r>
              <a:rPr lang="en-US" sz="1400">
                <a:latin typeface="Arial" panose="020B0604020202020204" pitchFamily="34" charset="0"/>
                <a:cs typeface="Arial" panose="020B0604020202020204" pitchFamily="34" charset="0"/>
              </a:rPr>
              <a:t> partners, ensuring the best service for the public and a more holistic approach to protecting communities.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Engage</a:t>
            </a:r>
            <a:r>
              <a:rPr lang="en-US" sz="1400">
                <a:latin typeface="Arial" panose="020B0604020202020204" pitchFamily="34" charset="0"/>
                <a:cs typeface="Arial" panose="020B0604020202020204" pitchFamily="34" charset="0"/>
              </a:rPr>
              <a:t> closely with other bodies, partners, and the international FRS community to share information and best practice, thereby enriching our expertise and identifying emerging risks and potential for improvement. </a:t>
            </a:r>
          </a:p>
          <a:p>
            <a:endParaRPr lang="en-US"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a:latin typeface="Arial" panose="020B0604020202020204" pitchFamily="34" charset="0"/>
                <a:cs typeface="Arial" panose="020B0604020202020204" pitchFamily="34" charset="0"/>
              </a:rPr>
              <a:t>Seek out </a:t>
            </a:r>
            <a:r>
              <a:rPr lang="en-US" sz="1400">
                <a:latin typeface="Arial" panose="020B0604020202020204" pitchFamily="34" charset="0"/>
                <a:cs typeface="Arial" panose="020B0604020202020204" pitchFamily="34" charset="0"/>
              </a:rPr>
              <a:t>new opportunities for engagement and learning from other </a:t>
            </a:r>
            <a:r>
              <a:rPr lang="en-US" sz="1400" err="1">
                <a:latin typeface="Arial" panose="020B0604020202020204" pitchFamily="34" charset="0"/>
                <a:cs typeface="Arial" panose="020B0604020202020204" pitchFamily="34" charset="0"/>
              </a:rPr>
              <a:t>organisations</a:t>
            </a:r>
            <a:r>
              <a:rPr lang="en-US" sz="1400">
                <a:latin typeface="Arial" panose="020B0604020202020204" pitchFamily="34" charset="0"/>
                <a:cs typeface="Arial" panose="020B0604020202020204" pitchFamily="34" charset="0"/>
              </a:rPr>
              <a:t> and partners where benefits can be harnessed for FRS and society.</a:t>
            </a:r>
          </a:p>
        </p:txBody>
      </p:sp>
      <p:cxnSp>
        <p:nvCxnSpPr>
          <p:cNvPr id="5" name="Straight Connector 4">
            <a:extLst>
              <a:ext uri="{FF2B5EF4-FFF2-40B4-BE49-F238E27FC236}">
                <a16:creationId xmlns:a16="http://schemas.microsoft.com/office/drawing/2014/main" id="{1BE0C968-366E-C52E-01DC-1B9D48936497}"/>
              </a:ext>
            </a:extLst>
          </p:cNvPr>
          <p:cNvCxnSpPr>
            <a:cxnSpLocks/>
          </p:cNvCxnSpPr>
          <p:nvPr/>
        </p:nvCxnSpPr>
        <p:spPr>
          <a:xfrm flipH="1">
            <a:off x="409113" y="2390545"/>
            <a:ext cx="3136192" cy="0"/>
          </a:xfrm>
          <a:prstGeom prst="line">
            <a:avLst/>
          </a:prstGeom>
          <a:ln w="38100">
            <a:solidFill>
              <a:srgbClr val="E30A17"/>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73032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2"/>
            <a:ext cx="12192000" cy="1649898"/>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GB" sz="3200" b="1">
                <a:solidFill>
                  <a:schemeClr val="bg1"/>
                </a:solidFill>
                <a:latin typeface="Arial"/>
                <a:cs typeface="Calibri Light"/>
              </a:rPr>
              <a:t>Objective Three: Represent &amp; Support</a:t>
            </a:r>
            <a:endParaRPr lang="en-US" sz="3000" b="1">
              <a:solidFill>
                <a:schemeClr val="bg1"/>
              </a:solidFill>
              <a:latin typeface="Arial" panose="020B0604020202020204" pitchFamily="34" charset="0"/>
              <a:cs typeface="Arial" panose="020B0604020202020204" pitchFamily="34" charset="0"/>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437605"/>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B626DC-EB2C-F302-FC95-672F7591745D}"/>
              </a:ext>
            </a:extLst>
          </p:cNvPr>
          <p:cNvSpPr txBox="1"/>
          <p:nvPr/>
        </p:nvSpPr>
        <p:spPr>
          <a:xfrm>
            <a:off x="5155949" y="4472083"/>
            <a:ext cx="6574683" cy="2246769"/>
          </a:xfrm>
          <a:prstGeom prst="rect">
            <a:avLst/>
          </a:prstGeom>
          <a:noFill/>
        </p:spPr>
        <p:txBody>
          <a:bodyPr wrap="square" rtlCol="0">
            <a:spAutoFit/>
          </a:bodyPr>
          <a:lstStyle/>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lead, coordinate, and support effective prevention, protection, and emergency response – locally, nationally, and internationally – to reduce the loss of life, personal injury, and damage to property and the environment.</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support fire and rescue services in transforming their role to meet changing demands and resources for the benefit of society.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promote effective service delivery by working with partner organisations, governments, private sector bodies, and the community.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maximise the effectiveness of the UK fire and rescue services in saving lives and increasing public safety by representing the professional voice of the UK’s fire and rescue services. </a:t>
            </a: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FE295BD-EAC7-8419-4652-2160AE1EEAD1}"/>
              </a:ext>
            </a:extLst>
          </p:cNvPr>
          <p:cNvSpPr txBox="1"/>
          <p:nvPr/>
        </p:nvSpPr>
        <p:spPr>
          <a:xfrm>
            <a:off x="337930" y="2007704"/>
            <a:ext cx="11392702" cy="443198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We will: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Adopt</a:t>
            </a:r>
            <a:r>
              <a:rPr lang="en-US" sz="1400" dirty="0">
                <a:latin typeface="Arial" panose="020B0604020202020204" pitchFamily="34" charset="0"/>
                <a:cs typeface="Arial" panose="020B0604020202020204" pitchFamily="34" charset="0"/>
              </a:rPr>
              <a:t> a digital-first approach for the delivery of tools and services to our members and FRS, ensuring products are delivered efficiently and effectively, and providing you with better access to high-quality, assured products.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Establish</a:t>
            </a:r>
            <a:r>
              <a:rPr lang="en-US" sz="1400" dirty="0">
                <a:latin typeface="Arial" panose="020B0604020202020204" pitchFamily="34" charset="0"/>
                <a:cs typeface="Arial" panose="020B0604020202020204" pitchFamily="34" charset="0"/>
              </a:rPr>
              <a:t> our new Strategy and Policy team to support the creation and promotion of ‘positions’ inside and outside of Government, representing the views of our members, and using our role as trusted advisors to advise, challenge, and drive investment and reform.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Use</a:t>
            </a:r>
            <a:r>
              <a:rPr lang="en-US" sz="1400" dirty="0">
                <a:latin typeface="Arial" panose="020B0604020202020204" pitchFamily="34" charset="0"/>
                <a:cs typeface="Arial" panose="020B0604020202020204" pitchFamily="34" charset="0"/>
              </a:rPr>
              <a:t> the professional voice of the NFCC to represent FRS in Government and other bodies, covering a broad range of service delivery areas including enabling finance and resources.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Engage</a:t>
            </a:r>
            <a:r>
              <a:rPr lang="en-US" sz="1400" dirty="0">
                <a:latin typeface="Arial" panose="020B0604020202020204" pitchFamily="34" charset="0"/>
                <a:cs typeface="Arial" panose="020B0604020202020204" pitchFamily="34" charset="0"/>
              </a:rPr>
              <a:t> members with online communities and services harnessing collective expertise and improving our influence. We will ensure our influence and expertise is reflected in the national media and elsewhere through our new Communications and Public Affairs team, driving our priorities and amplifying our views.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Develop, inspire, and support </a:t>
            </a:r>
            <a:r>
              <a:rPr lang="en-US" sz="1400" dirty="0">
                <a:latin typeface="Arial" panose="020B0604020202020204" pitchFamily="34" charset="0"/>
                <a:cs typeface="Arial" panose="020B0604020202020204" pitchFamily="34" charset="0"/>
              </a:rPr>
              <a:t>tomorrow’s fire and rescue leaders through our </a:t>
            </a:r>
            <a:r>
              <a:rPr lang="en-US" sz="1400" dirty="0" err="1">
                <a:latin typeface="Arial" panose="020B0604020202020204" pitchFamily="34" charset="0"/>
                <a:cs typeface="Arial" panose="020B0604020202020204" pitchFamily="34" charset="0"/>
              </a:rPr>
              <a:t>programme</a:t>
            </a:r>
            <a:r>
              <a:rPr lang="en-US" sz="1400" dirty="0">
                <a:latin typeface="Arial" panose="020B0604020202020204" pitchFamily="34" charset="0"/>
                <a:cs typeface="Arial" panose="020B0604020202020204" pitchFamily="34" charset="0"/>
              </a:rPr>
              <a:t> of conferences, events, and continuing professional and personal development products. </a:t>
            </a:r>
          </a:p>
          <a:p>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b="1" dirty="0">
                <a:latin typeface="Arial" panose="020B0604020202020204" pitchFamily="34" charset="0"/>
                <a:cs typeface="Arial" panose="020B0604020202020204" pitchFamily="34" charset="0"/>
              </a:rPr>
              <a:t>Deliver and embed </a:t>
            </a:r>
            <a:r>
              <a:rPr lang="en-US" sz="1400" dirty="0">
                <a:latin typeface="Arial" panose="020B0604020202020204" pitchFamily="34" charset="0"/>
                <a:cs typeface="Arial" panose="020B0604020202020204" pitchFamily="34" charset="0"/>
              </a:rPr>
              <a:t>a new internal NFCC operating model to put the right capacity and capability into the right places, supporting the needs and ambitions of our members.</a:t>
            </a:r>
          </a:p>
        </p:txBody>
      </p:sp>
      <p:cxnSp>
        <p:nvCxnSpPr>
          <p:cNvPr id="5" name="Straight Connector 4">
            <a:extLst>
              <a:ext uri="{FF2B5EF4-FFF2-40B4-BE49-F238E27FC236}">
                <a16:creationId xmlns:a16="http://schemas.microsoft.com/office/drawing/2014/main" id="{A1B41713-AB56-0B98-585A-5DBB5782AF90}"/>
              </a:ext>
            </a:extLst>
          </p:cNvPr>
          <p:cNvCxnSpPr>
            <a:cxnSpLocks/>
          </p:cNvCxnSpPr>
          <p:nvPr/>
        </p:nvCxnSpPr>
        <p:spPr>
          <a:xfrm flipH="1">
            <a:off x="442676" y="2378448"/>
            <a:ext cx="3109993" cy="0"/>
          </a:xfrm>
          <a:prstGeom prst="line">
            <a:avLst/>
          </a:prstGeom>
          <a:ln w="38100">
            <a:solidFill>
              <a:srgbClr val="E30A17"/>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032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2F81921-F153-714D-9685-A0A22544A6A9}"/>
              </a:ext>
            </a:extLst>
          </p:cNvPr>
          <p:cNvSpPr txBox="1"/>
          <p:nvPr/>
        </p:nvSpPr>
        <p:spPr>
          <a:xfrm>
            <a:off x="257642" y="131221"/>
            <a:ext cx="5421824" cy="830997"/>
          </a:xfrm>
          <a:prstGeom prst="rect">
            <a:avLst/>
          </a:prstGeom>
          <a:noFill/>
        </p:spPr>
        <p:txBody>
          <a:bodyPr wrap="square" rtlCol="0">
            <a:spAutoFit/>
          </a:bodyPr>
          <a:lstStyle/>
          <a:p>
            <a:r>
              <a:rPr lang="en-US" sz="3000" b="1">
                <a:solidFill>
                  <a:srgbClr val="0957A3"/>
                </a:solidFill>
                <a:latin typeface="Arial" panose="020B0604020202020204" pitchFamily="34" charset="0"/>
                <a:cs typeface="Arial" panose="020B0604020202020204" pitchFamily="34" charset="0"/>
              </a:rPr>
              <a:t>Corporate Strategy</a:t>
            </a:r>
          </a:p>
          <a:p>
            <a:r>
              <a:rPr lang="en-US">
                <a:solidFill>
                  <a:srgbClr val="0957A3"/>
                </a:solidFill>
                <a:latin typeface="Arial" panose="020B0604020202020204" pitchFamily="34" charset="0"/>
                <a:cs typeface="Arial" panose="020B0604020202020204" pitchFamily="34" charset="0"/>
              </a:rPr>
              <a:t>Strategic Objectives</a:t>
            </a:r>
          </a:p>
        </p:txBody>
      </p:sp>
      <p:sp>
        <p:nvSpPr>
          <p:cNvPr id="16" name="Rectangle 15">
            <a:extLst>
              <a:ext uri="{FF2B5EF4-FFF2-40B4-BE49-F238E27FC236}">
                <a16:creationId xmlns:a16="http://schemas.microsoft.com/office/drawing/2014/main" id="{A151BA0D-6CDE-36DC-31DA-7E658AD88B4D}"/>
              </a:ext>
            </a:extLst>
          </p:cNvPr>
          <p:cNvSpPr/>
          <p:nvPr/>
        </p:nvSpPr>
        <p:spPr>
          <a:xfrm flipV="1">
            <a:off x="224185" y="2706193"/>
            <a:ext cx="2753632" cy="674607"/>
          </a:xfrm>
          <a:prstGeom prst="rect">
            <a:avLst/>
          </a:prstGeom>
          <a:solidFill>
            <a:srgbClr val="E30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17" name="Rectangle 16">
            <a:extLst>
              <a:ext uri="{FF2B5EF4-FFF2-40B4-BE49-F238E27FC236}">
                <a16:creationId xmlns:a16="http://schemas.microsoft.com/office/drawing/2014/main" id="{185068A0-E481-D694-1814-B6E09A1EB074}"/>
              </a:ext>
            </a:extLst>
          </p:cNvPr>
          <p:cNvSpPr/>
          <p:nvPr/>
        </p:nvSpPr>
        <p:spPr>
          <a:xfrm flipV="1">
            <a:off x="214922" y="3615977"/>
            <a:ext cx="2753632" cy="2616506"/>
          </a:xfrm>
          <a:prstGeom prst="rect">
            <a:avLst/>
          </a:prstGeom>
          <a:solidFill>
            <a:srgbClr val="E30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22" name="TextBox 21">
            <a:extLst>
              <a:ext uri="{FF2B5EF4-FFF2-40B4-BE49-F238E27FC236}">
                <a16:creationId xmlns:a16="http://schemas.microsoft.com/office/drawing/2014/main" id="{C178C6AF-B131-B8A8-9B1A-0AEA31AAF304}"/>
              </a:ext>
            </a:extLst>
          </p:cNvPr>
          <p:cNvSpPr txBox="1"/>
          <p:nvPr/>
        </p:nvSpPr>
        <p:spPr>
          <a:xfrm>
            <a:off x="-11841" y="2828582"/>
            <a:ext cx="3195943" cy="507831"/>
          </a:xfrm>
          <a:prstGeom prst="rect">
            <a:avLst/>
          </a:prstGeom>
          <a:noFill/>
        </p:spPr>
        <p:txBody>
          <a:bodyPr wrap="square" rtlCol="0">
            <a:spAutoFit/>
          </a:bodyPr>
          <a:lstStyle/>
          <a:p>
            <a:pPr algn="ctr"/>
            <a:r>
              <a:rPr lang="en-US" sz="1600" b="1">
                <a:solidFill>
                  <a:schemeClr val="bg1"/>
                </a:solidFill>
                <a:latin typeface="Arial" panose="020B0604020202020204" pitchFamily="34" charset="0"/>
                <a:cs typeface="Arial" panose="020B0604020202020204" pitchFamily="34" charset="0"/>
              </a:rPr>
              <a:t>Transforming Ourselves</a:t>
            </a:r>
            <a:endParaRPr lang="en-GB" sz="1600" b="1">
              <a:solidFill>
                <a:schemeClr val="bg1"/>
              </a:solidFill>
              <a:latin typeface="Arial" panose="020B0604020202020204" pitchFamily="34" charset="0"/>
              <a:cs typeface="Arial" panose="020B0604020202020204" pitchFamily="34" charset="0"/>
            </a:endParaRPr>
          </a:p>
          <a:p>
            <a:endParaRPr lang="en-US" sz="1050">
              <a:solidFill>
                <a:schemeClr val="bg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43089D8-84A2-A080-973B-8049231742E7}"/>
              </a:ext>
            </a:extLst>
          </p:cNvPr>
          <p:cNvSpPr txBox="1"/>
          <p:nvPr/>
        </p:nvSpPr>
        <p:spPr>
          <a:xfrm>
            <a:off x="214922" y="3762072"/>
            <a:ext cx="2541580" cy="2246769"/>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Delivering high impact services.</a:t>
            </a:r>
          </a:p>
          <a:p>
            <a:endParaRPr lang="en-US" sz="160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Becoming a digital first organisation.</a:t>
            </a:r>
          </a:p>
          <a:p>
            <a:endParaRPr lang="en-US" sz="160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Developing sustainable funding.</a:t>
            </a:r>
            <a:endParaRPr lang="en-GB" sz="1600">
              <a:solidFill>
                <a:schemeClr val="bg1"/>
              </a:solidFill>
              <a:latin typeface="Arial" panose="020B0604020202020204" pitchFamily="34" charset="0"/>
              <a:cs typeface="Arial" panose="020B0604020202020204" pitchFamily="34" charset="0"/>
            </a:endParaRPr>
          </a:p>
          <a:p>
            <a:endParaRPr lang="en-US" sz="1200">
              <a:solidFill>
                <a:schemeClr val="bg1"/>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33DDCC79-F472-6587-2AC1-A5B62D50D82D}"/>
              </a:ext>
            </a:extLst>
          </p:cNvPr>
          <p:cNvSpPr/>
          <p:nvPr/>
        </p:nvSpPr>
        <p:spPr>
          <a:xfrm flipV="1">
            <a:off x="3241351" y="2706193"/>
            <a:ext cx="2753632" cy="674607"/>
          </a:xfrm>
          <a:prstGeom prst="rect">
            <a:avLst/>
          </a:prstGeom>
          <a:solidFill>
            <a:srgbClr val="09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26" name="Rectangle 25">
            <a:extLst>
              <a:ext uri="{FF2B5EF4-FFF2-40B4-BE49-F238E27FC236}">
                <a16:creationId xmlns:a16="http://schemas.microsoft.com/office/drawing/2014/main" id="{9BEB3712-63F1-8A5A-E115-E3346D533BEB}"/>
              </a:ext>
            </a:extLst>
          </p:cNvPr>
          <p:cNvSpPr/>
          <p:nvPr/>
        </p:nvSpPr>
        <p:spPr>
          <a:xfrm flipV="1">
            <a:off x="3232088" y="3610500"/>
            <a:ext cx="2753632" cy="2616506"/>
          </a:xfrm>
          <a:prstGeom prst="rect">
            <a:avLst/>
          </a:prstGeom>
          <a:solidFill>
            <a:srgbClr val="09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27" name="TextBox 26">
            <a:extLst>
              <a:ext uri="{FF2B5EF4-FFF2-40B4-BE49-F238E27FC236}">
                <a16:creationId xmlns:a16="http://schemas.microsoft.com/office/drawing/2014/main" id="{5835B0A6-FA2E-2EBA-4689-BE757990FC61}"/>
              </a:ext>
            </a:extLst>
          </p:cNvPr>
          <p:cNvSpPr txBox="1"/>
          <p:nvPr/>
        </p:nvSpPr>
        <p:spPr>
          <a:xfrm>
            <a:off x="3390388" y="2820895"/>
            <a:ext cx="3195943" cy="584775"/>
          </a:xfrm>
          <a:prstGeom prst="rect">
            <a:avLst/>
          </a:prstGeom>
          <a:noFill/>
        </p:spPr>
        <p:txBody>
          <a:bodyPr wrap="square" rtlCol="0">
            <a:spAutoFit/>
          </a:bodyPr>
          <a:lstStyle/>
          <a:p>
            <a:r>
              <a:rPr lang="en-US" sz="1600" b="1">
                <a:solidFill>
                  <a:schemeClr val="bg1"/>
                </a:solidFill>
                <a:latin typeface="Arial" panose="020B0604020202020204" pitchFamily="34" charset="0"/>
                <a:cs typeface="Arial" panose="020B0604020202020204" pitchFamily="34" charset="0"/>
              </a:rPr>
              <a:t>Developing Our People</a:t>
            </a:r>
            <a:endParaRPr lang="en-GB" sz="1600" b="1">
              <a:solidFill>
                <a:schemeClr val="bg1"/>
              </a:solidFill>
              <a:latin typeface="Arial" panose="020B0604020202020204" pitchFamily="34" charset="0"/>
              <a:cs typeface="Arial" panose="020B0604020202020204" pitchFamily="34" charset="0"/>
            </a:endParaRPr>
          </a:p>
          <a:p>
            <a:endParaRPr lang="en-US" sz="1600" b="1">
              <a:solidFill>
                <a:schemeClr val="bg1"/>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3CB7F4BC-BA09-5D3F-5F6C-65BEC6EF25D3}"/>
              </a:ext>
            </a:extLst>
          </p:cNvPr>
          <p:cNvSpPr txBox="1"/>
          <p:nvPr/>
        </p:nvSpPr>
        <p:spPr>
          <a:xfrm>
            <a:off x="3295711" y="3762072"/>
            <a:ext cx="2662552" cy="2308324"/>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Deliver a new professional development plan.</a:t>
            </a: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Embed our new values.</a:t>
            </a: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Ensure our people are well-led. </a:t>
            </a: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Recruit and retain as an employer of choice</a:t>
            </a:r>
            <a:r>
              <a:rPr lang="en-US" sz="1600">
                <a:solidFill>
                  <a:schemeClr val="bg1"/>
                </a:solidFill>
              </a:rPr>
              <a:t>.</a:t>
            </a:r>
            <a:endParaRPr lang="en-GB" sz="1600">
              <a:solidFill>
                <a:schemeClr val="bg1"/>
              </a:solidFill>
              <a:latin typeface="Arial" panose="020B0604020202020204" pitchFamily="34" charset="0"/>
              <a:cs typeface="Arial" panose="020B0604020202020204" pitchFamily="34" charset="0"/>
            </a:endParaRPr>
          </a:p>
          <a:p>
            <a:endParaRPr lang="en-US" sz="1600">
              <a:solidFill>
                <a:schemeClr val="bg1"/>
              </a:solidFill>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DA2CE0C6-C9BA-9321-12B9-0302AF071F04}"/>
              </a:ext>
            </a:extLst>
          </p:cNvPr>
          <p:cNvSpPr/>
          <p:nvPr/>
        </p:nvSpPr>
        <p:spPr>
          <a:xfrm flipV="1">
            <a:off x="6260907" y="2696873"/>
            <a:ext cx="2753632" cy="6746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33" name="Rectangle 32">
            <a:extLst>
              <a:ext uri="{FF2B5EF4-FFF2-40B4-BE49-F238E27FC236}">
                <a16:creationId xmlns:a16="http://schemas.microsoft.com/office/drawing/2014/main" id="{544D2A60-9391-8F19-6FD2-BF58918D0439}"/>
              </a:ext>
            </a:extLst>
          </p:cNvPr>
          <p:cNvSpPr/>
          <p:nvPr/>
        </p:nvSpPr>
        <p:spPr>
          <a:xfrm flipV="1">
            <a:off x="6243668" y="3610500"/>
            <a:ext cx="2753632" cy="261650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34" name="TextBox 33">
            <a:extLst>
              <a:ext uri="{FF2B5EF4-FFF2-40B4-BE49-F238E27FC236}">
                <a16:creationId xmlns:a16="http://schemas.microsoft.com/office/drawing/2014/main" id="{3B8C9E2D-EA33-B7B7-CA6D-C447CB3BDEC2}"/>
              </a:ext>
            </a:extLst>
          </p:cNvPr>
          <p:cNvSpPr txBox="1"/>
          <p:nvPr/>
        </p:nvSpPr>
        <p:spPr>
          <a:xfrm>
            <a:off x="6524179" y="2828054"/>
            <a:ext cx="2174200" cy="338554"/>
          </a:xfrm>
          <a:prstGeom prst="rect">
            <a:avLst/>
          </a:prstGeom>
          <a:noFill/>
        </p:spPr>
        <p:txBody>
          <a:bodyPr wrap="square" rtlCol="0">
            <a:spAutoFit/>
          </a:bodyPr>
          <a:lstStyle/>
          <a:p>
            <a:pPr algn="ctr"/>
            <a:r>
              <a:rPr lang="en-US" sz="1600" b="1">
                <a:solidFill>
                  <a:schemeClr val="bg1"/>
                </a:solidFill>
                <a:latin typeface="Arial" panose="020B0604020202020204" pitchFamily="34" charset="0"/>
                <a:cs typeface="Arial" panose="020B0604020202020204" pitchFamily="34" charset="0"/>
              </a:rPr>
              <a:t>Partner of Choice</a:t>
            </a:r>
          </a:p>
        </p:txBody>
      </p:sp>
      <p:sp>
        <p:nvSpPr>
          <p:cNvPr id="35" name="TextBox 34">
            <a:extLst>
              <a:ext uri="{FF2B5EF4-FFF2-40B4-BE49-F238E27FC236}">
                <a16:creationId xmlns:a16="http://schemas.microsoft.com/office/drawing/2014/main" id="{E11D42C4-EF92-D562-1436-3EA32E561488}"/>
              </a:ext>
            </a:extLst>
          </p:cNvPr>
          <p:cNvSpPr txBox="1"/>
          <p:nvPr/>
        </p:nvSpPr>
        <p:spPr>
          <a:xfrm>
            <a:off x="6382149" y="3762072"/>
            <a:ext cx="2511149" cy="1754326"/>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Enable effective collaboration. </a:t>
            </a:r>
          </a:p>
          <a:p>
            <a:pPr marL="285750" indent="-285750">
              <a:buFont typeface="Arial" panose="020B0604020202020204" pitchFamily="34" charset="0"/>
              <a:buChar char="•"/>
            </a:pPr>
            <a:endParaRPr lang="en-US" sz="160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Ensure the diversity of local needs are represented.</a:t>
            </a:r>
            <a:endParaRPr lang="en-GB" sz="1600">
              <a:solidFill>
                <a:schemeClr val="bg1"/>
              </a:solidFill>
              <a:latin typeface="Arial" panose="020B0604020202020204" pitchFamily="34" charset="0"/>
              <a:cs typeface="Arial" panose="020B0604020202020204" pitchFamily="34" charset="0"/>
            </a:endParaRPr>
          </a:p>
          <a:p>
            <a:endParaRPr lang="en-US" sz="1200">
              <a:solidFill>
                <a:schemeClr val="bg1"/>
              </a:solidFill>
              <a:latin typeface="Arial" panose="020B0604020202020204" pitchFamily="34" charset="0"/>
              <a:cs typeface="Arial" panose="020B0604020202020204" pitchFamily="34" charset="0"/>
            </a:endParaRPr>
          </a:p>
        </p:txBody>
      </p:sp>
      <p:pic>
        <p:nvPicPr>
          <p:cNvPr id="2" name="Picture 1" descr="Text&#10;&#10;Description automatically generated with low confidence">
            <a:extLst>
              <a:ext uri="{FF2B5EF4-FFF2-40B4-BE49-F238E27FC236}">
                <a16:creationId xmlns:a16="http://schemas.microsoft.com/office/drawing/2014/main" id="{1AD414C9-122B-55E6-7708-C48C86C54A50}"/>
              </a:ext>
            </a:extLst>
          </p:cNvPr>
          <p:cNvPicPr>
            <a:picLocks noChangeAspect="1"/>
          </p:cNvPicPr>
          <p:nvPr/>
        </p:nvPicPr>
        <p:blipFill>
          <a:blip r:embed="rId2"/>
          <a:stretch>
            <a:fillRect/>
          </a:stretch>
        </p:blipFill>
        <p:spPr>
          <a:xfrm>
            <a:off x="9081641" y="509685"/>
            <a:ext cx="2595120" cy="966715"/>
          </a:xfrm>
          <a:prstGeom prst="rect">
            <a:avLst/>
          </a:prstGeom>
        </p:spPr>
      </p:pic>
      <p:sp>
        <p:nvSpPr>
          <p:cNvPr id="3" name="Rectangle 2">
            <a:extLst>
              <a:ext uri="{FF2B5EF4-FFF2-40B4-BE49-F238E27FC236}">
                <a16:creationId xmlns:a16="http://schemas.microsoft.com/office/drawing/2014/main" id="{4578D771-E022-D795-A66A-80A5AE08A0FB}"/>
              </a:ext>
            </a:extLst>
          </p:cNvPr>
          <p:cNvSpPr/>
          <p:nvPr/>
        </p:nvSpPr>
        <p:spPr>
          <a:xfrm flipV="1">
            <a:off x="9277811" y="2696872"/>
            <a:ext cx="2753632" cy="674607"/>
          </a:xfrm>
          <a:prstGeom prst="rect">
            <a:avLst/>
          </a:prstGeom>
          <a:solidFill>
            <a:srgbClr val="E30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4" name="Rectangle 3">
            <a:extLst>
              <a:ext uri="{FF2B5EF4-FFF2-40B4-BE49-F238E27FC236}">
                <a16:creationId xmlns:a16="http://schemas.microsoft.com/office/drawing/2014/main" id="{DFF880F5-0FCF-0CC6-FBD2-07ECE1E93CE0}"/>
              </a:ext>
            </a:extLst>
          </p:cNvPr>
          <p:cNvSpPr/>
          <p:nvPr/>
        </p:nvSpPr>
        <p:spPr>
          <a:xfrm flipV="1">
            <a:off x="9255248" y="3610500"/>
            <a:ext cx="2753632" cy="2616506"/>
          </a:xfrm>
          <a:prstGeom prst="rect">
            <a:avLst/>
          </a:prstGeom>
          <a:solidFill>
            <a:srgbClr val="E30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5" name="TextBox 4">
            <a:extLst>
              <a:ext uri="{FF2B5EF4-FFF2-40B4-BE49-F238E27FC236}">
                <a16:creationId xmlns:a16="http://schemas.microsoft.com/office/drawing/2014/main" id="{C518E2CF-6361-0863-3BBF-74CE70E1D7BD}"/>
              </a:ext>
            </a:extLst>
          </p:cNvPr>
          <p:cNvSpPr txBox="1"/>
          <p:nvPr/>
        </p:nvSpPr>
        <p:spPr>
          <a:xfrm>
            <a:off x="9380645" y="2797276"/>
            <a:ext cx="2547963" cy="369332"/>
          </a:xfrm>
          <a:prstGeom prst="rect">
            <a:avLst/>
          </a:prstGeom>
          <a:noFill/>
        </p:spPr>
        <p:txBody>
          <a:bodyPr wrap="square" rtlCol="0">
            <a:spAutoFit/>
          </a:bodyPr>
          <a:lstStyle/>
          <a:p>
            <a:pPr algn="ctr"/>
            <a:r>
              <a:rPr lang="en-US" sz="1600" b="1">
                <a:solidFill>
                  <a:schemeClr val="bg1"/>
                </a:solidFill>
                <a:latin typeface="Arial" panose="020B0604020202020204" pitchFamily="34" charset="0"/>
                <a:cs typeface="Arial" panose="020B0604020202020204" pitchFamily="34" charset="0"/>
              </a:rPr>
              <a:t>Good</a:t>
            </a:r>
            <a:r>
              <a:rPr lang="en-US" b="1">
                <a:solidFill>
                  <a:schemeClr val="bg1"/>
                </a:solidFill>
                <a:latin typeface="Arial" panose="020B0604020202020204" pitchFamily="34" charset="0"/>
                <a:cs typeface="Arial" panose="020B0604020202020204" pitchFamily="34" charset="0"/>
              </a:rPr>
              <a:t> </a:t>
            </a:r>
            <a:r>
              <a:rPr lang="en-US" sz="1600" b="1">
                <a:solidFill>
                  <a:schemeClr val="bg1"/>
                </a:solidFill>
                <a:latin typeface="Arial" panose="020B0604020202020204" pitchFamily="34" charset="0"/>
                <a:cs typeface="Arial" panose="020B0604020202020204" pitchFamily="34" charset="0"/>
              </a:rPr>
              <a:t>Governance</a:t>
            </a:r>
            <a:endParaRPr lang="en-GB" sz="1600" b="1">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64AA5B7C-9E04-8070-E693-908E4E3CF0AB}"/>
              </a:ext>
            </a:extLst>
          </p:cNvPr>
          <p:cNvSpPr txBox="1"/>
          <p:nvPr/>
        </p:nvSpPr>
        <p:spPr>
          <a:xfrm>
            <a:off x="9406845" y="3762072"/>
            <a:ext cx="2531611" cy="2308324"/>
          </a:xfrm>
          <a:prstGeom prst="rect">
            <a:avLst/>
          </a:prstGeom>
          <a:noFill/>
        </p:spPr>
        <p:txBody>
          <a:bodyPr wrap="square" rtlCol="0">
            <a:spAutoFit/>
          </a:bodyPr>
          <a:lstStyle/>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Deliver fit-for-purpose governance.</a:t>
            </a:r>
          </a:p>
          <a:p>
            <a:endParaRPr lang="en-US" sz="160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Strengthen our management.</a:t>
            </a:r>
          </a:p>
          <a:p>
            <a:endParaRPr lang="en-US" sz="160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600">
                <a:solidFill>
                  <a:schemeClr val="bg1"/>
                </a:solidFill>
                <a:latin typeface="Arial" panose="020B0604020202020204" pitchFamily="34" charset="0"/>
                <a:cs typeface="Arial" panose="020B0604020202020204" pitchFamily="34" charset="0"/>
              </a:rPr>
              <a:t>Strengthen our financial accountability.</a:t>
            </a:r>
            <a:endParaRPr lang="en-GB" sz="160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29CBB33-CA5B-E3E9-5C89-0FC935AE35AF}"/>
              </a:ext>
            </a:extLst>
          </p:cNvPr>
          <p:cNvSpPr txBox="1"/>
          <p:nvPr/>
        </p:nvSpPr>
        <p:spPr>
          <a:xfrm>
            <a:off x="253338" y="1099285"/>
            <a:ext cx="10053540" cy="523220"/>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The NFCC Corporate Strategy focuses on ensuring that the NFCC is structured, managed and resourced </a:t>
            </a:r>
          </a:p>
          <a:p>
            <a:r>
              <a:rPr lang="en-US" sz="1400" dirty="0">
                <a:latin typeface="Arial" panose="020B0604020202020204" pitchFamily="34" charset="0"/>
                <a:cs typeface="Arial" panose="020B0604020202020204" pitchFamily="34" charset="0"/>
              </a:rPr>
              <a:t>in the best possible way to deliver on the NFCC Member Strategy and on the NFCC charitable objectives. </a:t>
            </a:r>
          </a:p>
        </p:txBody>
      </p:sp>
    </p:spTree>
    <p:extLst>
      <p:ext uri="{BB962C8B-B14F-4D97-AF65-F5344CB8AC3E}">
        <p14:creationId xmlns:p14="http://schemas.microsoft.com/office/powerpoint/2010/main" val="1224961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2F81921-F153-714D-9685-A0A22544A6A9}"/>
              </a:ext>
            </a:extLst>
          </p:cNvPr>
          <p:cNvSpPr txBox="1"/>
          <p:nvPr/>
        </p:nvSpPr>
        <p:spPr>
          <a:xfrm>
            <a:off x="299197" y="379082"/>
            <a:ext cx="8754289" cy="1384995"/>
          </a:xfrm>
          <a:prstGeom prst="rect">
            <a:avLst/>
          </a:prstGeom>
          <a:noFill/>
        </p:spPr>
        <p:txBody>
          <a:bodyPr wrap="square" rtlCol="0">
            <a:spAutoFit/>
          </a:bodyPr>
          <a:lstStyle/>
          <a:p>
            <a:r>
              <a:rPr lang="en-US" sz="3000" b="1">
                <a:solidFill>
                  <a:srgbClr val="0957A3"/>
                </a:solidFill>
                <a:latin typeface="Arial" panose="020B0604020202020204" pitchFamily="34" charset="0"/>
                <a:cs typeface="Arial" panose="020B0604020202020204" pitchFamily="34" charset="0"/>
              </a:rPr>
              <a:t>Key Priorities Financial Year 2024-25</a:t>
            </a:r>
          </a:p>
          <a:p>
            <a:r>
              <a:rPr lang="en-GB" sz="1800" kern="100" dirty="0">
                <a:effectLst/>
                <a:latin typeface="Arial" panose="020B0604020202020204" pitchFamily="34" charset="0"/>
                <a:ea typeface="Calibri" panose="020F0502020204030204" pitchFamily="34" charset="0"/>
              </a:rPr>
              <a:t>The following areas of work have been identified as the strategic priorities for NFCC for 2024-25.</a:t>
            </a:r>
          </a:p>
          <a:p>
            <a:endParaRPr lang="en-US" dirty="0">
              <a:solidFill>
                <a:srgbClr val="0957A3"/>
              </a:solidFill>
              <a:latin typeface="Arial" panose="020B0604020202020204" pitchFamily="34" charset="0"/>
              <a:cs typeface="Arial" panose="020B0604020202020204" pitchFamily="34" charset="0"/>
            </a:endParaRPr>
          </a:p>
        </p:txBody>
      </p:sp>
      <p:sp>
        <p:nvSpPr>
          <p:cNvPr id="19" name="Rectangle 18">
            <a:extLst>
              <a:ext uri="{FF2B5EF4-FFF2-40B4-BE49-F238E27FC236}">
                <a16:creationId xmlns:a16="http://schemas.microsoft.com/office/drawing/2014/main" id="{88884641-23FF-4826-55C1-1B7366E1F637}"/>
              </a:ext>
            </a:extLst>
          </p:cNvPr>
          <p:cNvSpPr/>
          <p:nvPr/>
        </p:nvSpPr>
        <p:spPr>
          <a:xfrm flipV="1">
            <a:off x="2048595" y="1783850"/>
            <a:ext cx="9686965" cy="4382786"/>
          </a:xfrm>
          <a:prstGeom prst="rect">
            <a:avLst/>
          </a:prstGeom>
          <a:solidFill>
            <a:srgbClr val="09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2" name="Oval 1">
            <a:extLst>
              <a:ext uri="{FF2B5EF4-FFF2-40B4-BE49-F238E27FC236}">
                <a16:creationId xmlns:a16="http://schemas.microsoft.com/office/drawing/2014/main" id="{24D83391-3D2A-FBB0-1B66-3BC3B377C5CB}"/>
              </a:ext>
            </a:extLst>
          </p:cNvPr>
          <p:cNvSpPr/>
          <p:nvPr/>
        </p:nvSpPr>
        <p:spPr>
          <a:xfrm>
            <a:off x="299197" y="2716076"/>
            <a:ext cx="2592053" cy="2592053"/>
          </a:xfrm>
          <a:prstGeom prst="ellipse">
            <a:avLst/>
          </a:prstGeom>
          <a:solidFill>
            <a:srgbClr val="0957A3"/>
          </a:solidFill>
          <a:ln w="127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178C6AF-B131-B8A8-9B1A-0AEA31AAF304}"/>
              </a:ext>
            </a:extLst>
          </p:cNvPr>
          <p:cNvSpPr txBox="1"/>
          <p:nvPr/>
        </p:nvSpPr>
        <p:spPr>
          <a:xfrm>
            <a:off x="2918360" y="1851584"/>
            <a:ext cx="8592817" cy="4247317"/>
          </a:xfrm>
          <a:prstGeom prst="rect">
            <a:avLst/>
          </a:prstGeom>
          <a:noFill/>
        </p:spPr>
        <p:txBody>
          <a:bodyPr wrap="square" rtlCol="0">
            <a:spAutoFit/>
          </a:bodyPr>
          <a:lstStyle/>
          <a:p>
            <a:pPr marL="285750" indent="-285750">
              <a:buFont typeface="Arial" panose="020B0604020202020204" pitchFamily="34" charset="0"/>
              <a:buChar char="•"/>
            </a:pPr>
            <a:r>
              <a:rPr lang="en-US" sz="1500" dirty="0">
                <a:solidFill>
                  <a:schemeClr val="bg1"/>
                </a:solidFill>
                <a:latin typeface="Arial" panose="020B0604020202020204" pitchFamily="34" charset="0"/>
                <a:cs typeface="Arial" panose="020B0604020202020204" pitchFamily="34" charset="0"/>
              </a:rPr>
              <a:t>People, Leadership, Culture, and Inclusion – incl. delivery against NFCC Culture Action Plan. </a:t>
            </a:r>
            <a:endParaRPr lang="en-GB"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500" dirty="0">
                <a:solidFill>
                  <a:schemeClr val="bg1"/>
                </a:solidFill>
                <a:latin typeface="Arial" panose="020B0604020202020204" pitchFamily="34" charset="0"/>
                <a:cs typeface="Arial" panose="020B0604020202020204" pitchFamily="34" charset="0"/>
              </a:rPr>
              <a:t>Cancer and Contaminants.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bg1"/>
                </a:solidFill>
                <a:latin typeface="Arial" panose="020B0604020202020204" pitchFamily="34" charset="0"/>
                <a:cs typeface="Arial" panose="020B0604020202020204" pitchFamily="34" charset="0"/>
              </a:rPr>
              <a:t>Implementing Organisational Learning Review and wider </a:t>
            </a:r>
            <a:r>
              <a:rPr lang="en-US" sz="1500" dirty="0" err="1">
                <a:solidFill>
                  <a:schemeClr val="bg1"/>
                </a:solidFill>
                <a:latin typeface="Arial" panose="020B0604020202020204" pitchFamily="34" charset="0"/>
                <a:cs typeface="Arial" panose="020B0604020202020204" pitchFamily="34" charset="0"/>
              </a:rPr>
              <a:t>programme</a:t>
            </a:r>
            <a:r>
              <a:rPr lang="en-US" sz="1500" dirty="0">
                <a:solidFill>
                  <a:schemeClr val="bg1"/>
                </a:solidFill>
                <a:latin typeface="Arial" panose="020B0604020202020204" pitchFamily="34" charset="0"/>
                <a:cs typeface="Arial" panose="020B0604020202020204" pitchFamily="34" charset="0"/>
              </a:rPr>
              <a:t> of organisational guidance.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dirty="0">
                <a:solidFill>
                  <a:schemeClr val="bg1"/>
                </a:solidFill>
                <a:latin typeface="Arial" panose="020B0604020202020204" pitchFamily="34" charset="0"/>
                <a:cs typeface="Arial" panose="020B0604020202020204" pitchFamily="34" charset="0"/>
              </a:rPr>
              <a:t>Organisational learning and research.</a:t>
            </a:r>
          </a:p>
          <a:p>
            <a:pPr marL="285750" indent="-285750">
              <a:buFont typeface="Arial" panose="020B0604020202020204" pitchFamily="34" charset="0"/>
              <a:buChar char="•"/>
            </a:pPr>
            <a:r>
              <a:rPr lang="en-US" sz="1500" dirty="0">
                <a:solidFill>
                  <a:schemeClr val="bg1"/>
                </a:solidFill>
                <a:latin typeface="Arial" panose="020B0604020202020204" pitchFamily="34" charset="0"/>
                <a:cs typeface="Arial" panose="020B0604020202020204" pitchFamily="34" charset="0"/>
              </a:rPr>
              <a:t>Prevention Programme incl. work around safeguarding. </a:t>
            </a:r>
          </a:p>
          <a:p>
            <a:pPr marL="285750" indent="-285750">
              <a:buFont typeface="Arial" panose="020B0604020202020204" pitchFamily="34" charset="0"/>
              <a:buChar char="•"/>
            </a:pPr>
            <a:r>
              <a:rPr lang="en-US" sz="1500" dirty="0">
                <a:solidFill>
                  <a:schemeClr val="bg1"/>
                </a:solidFill>
                <a:latin typeface="Arial" panose="020B0604020202020204" pitchFamily="34" charset="0"/>
                <a:cs typeface="Arial" panose="020B0604020202020204" pitchFamily="34" charset="0"/>
              </a:rPr>
              <a:t>Protection </a:t>
            </a:r>
            <a:r>
              <a:rPr lang="en-US" sz="1500" dirty="0" err="1">
                <a:solidFill>
                  <a:schemeClr val="bg1"/>
                </a:solidFill>
                <a:latin typeface="Arial" panose="020B0604020202020204" pitchFamily="34" charset="0"/>
                <a:cs typeface="Arial" panose="020B0604020202020204" pitchFamily="34" charset="0"/>
              </a:rPr>
              <a:t>programme</a:t>
            </a:r>
            <a:r>
              <a:rPr lang="en-US" sz="1500" dirty="0">
                <a:solidFill>
                  <a:schemeClr val="bg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GB" sz="1500" dirty="0">
                <a:solidFill>
                  <a:schemeClr val="bg1"/>
                </a:solidFill>
                <a:latin typeface="Arial" panose="020B0604020202020204" pitchFamily="34" charset="0"/>
                <a:cs typeface="Arial" panose="020B0604020202020204" pitchFamily="34" charset="0"/>
              </a:rPr>
              <a:t>Manchester Arena Inquiry Recommendations and JESIP.</a:t>
            </a:r>
          </a:p>
          <a:p>
            <a:pPr marL="285750" indent="-285750">
              <a:buFont typeface="Arial" panose="020B0604020202020204" pitchFamily="34" charset="0"/>
              <a:buChar char="•"/>
            </a:pPr>
            <a:r>
              <a:rPr lang="en-GB" sz="1500" dirty="0">
                <a:solidFill>
                  <a:schemeClr val="bg1"/>
                </a:solidFill>
                <a:latin typeface="Arial" panose="020B0604020202020204" pitchFamily="34" charset="0"/>
                <a:cs typeface="Arial" panose="020B0604020202020204" pitchFamily="34" charset="0"/>
              </a:rPr>
              <a:t>Grenfell Tower Inquiry Recommendations.</a:t>
            </a:r>
          </a:p>
          <a:p>
            <a:pPr marL="285750" indent="-285750">
              <a:buFont typeface="Arial" panose="020B0604020202020204" pitchFamily="34" charset="0"/>
              <a:buChar char="•"/>
            </a:pPr>
            <a:r>
              <a:rPr lang="en-US" sz="1500" dirty="0">
                <a:solidFill>
                  <a:schemeClr val="bg1"/>
                </a:solidFill>
                <a:latin typeface="Arial" panose="020B0604020202020204" pitchFamily="34" charset="0"/>
                <a:cs typeface="Arial" panose="020B0604020202020204" pitchFamily="34" charset="0"/>
              </a:rPr>
              <a:t>Development of National Commercial hub, incl. transition into Blue Light Commercial (BLC).</a:t>
            </a:r>
          </a:p>
          <a:p>
            <a:pPr marL="285750" indent="-285750">
              <a:buFont typeface="Arial" panose="020B0604020202020204" pitchFamily="34" charset="0"/>
              <a:buChar char="•"/>
            </a:pPr>
            <a:r>
              <a:rPr lang="en-GB" sz="1500" dirty="0">
                <a:solidFill>
                  <a:schemeClr val="bg1"/>
                </a:solidFill>
                <a:latin typeface="Arial" panose="020B0604020202020204" pitchFamily="34" charset="0"/>
                <a:cs typeface="Arial" panose="020B0604020202020204" pitchFamily="34" charset="0"/>
              </a:rPr>
              <a:t>On Call – Review and development.</a:t>
            </a:r>
          </a:p>
          <a:p>
            <a:pPr marL="285750" indent="-285750">
              <a:buFont typeface="Arial" panose="020B0604020202020204" pitchFamily="34" charset="0"/>
              <a:buChar char="•"/>
            </a:pPr>
            <a:r>
              <a:rPr lang="en-US" sz="1500" dirty="0">
                <a:solidFill>
                  <a:schemeClr val="bg1"/>
                </a:solidFill>
                <a:latin typeface="Arial" panose="020B0604020202020204" pitchFamily="34" charset="0"/>
                <a:cs typeface="Arial" panose="020B0604020202020204" pitchFamily="34" charset="0"/>
              </a:rPr>
              <a:t>Implementation of Digital Transformation and DDAT </a:t>
            </a:r>
            <a:r>
              <a:rPr lang="en-US" sz="1500" dirty="0" err="1">
                <a:solidFill>
                  <a:schemeClr val="bg1"/>
                </a:solidFill>
                <a:latin typeface="Arial" panose="020B0604020202020204" pitchFamily="34" charset="0"/>
                <a:cs typeface="Arial" panose="020B0604020202020204" pitchFamily="34" charset="0"/>
              </a:rPr>
              <a:t>programmes</a:t>
            </a:r>
            <a:r>
              <a:rPr lang="en-US" sz="1500" dirty="0">
                <a:solidFill>
                  <a:schemeClr val="bg1"/>
                </a:solidFill>
                <a:latin typeface="Arial" panose="020B0604020202020204" pitchFamily="34" charset="0"/>
                <a:cs typeface="Arial" panose="020B0604020202020204" pitchFamily="34" charset="0"/>
              </a:rPr>
              <a:t>; embedding of Data and Insights function.   </a:t>
            </a:r>
            <a:endParaRPr lang="en-GB"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500" dirty="0">
                <a:solidFill>
                  <a:schemeClr val="bg1"/>
                </a:solidFill>
                <a:latin typeface="Arial" panose="020B0604020202020204" pitchFamily="34" charset="0"/>
                <a:cs typeface="Arial" panose="020B0604020202020204" pitchFamily="34" charset="0"/>
              </a:rPr>
              <a:t>NFCC Improvement Support and wider sector improvement offer. </a:t>
            </a:r>
            <a:endParaRPr lang="en-GB" sz="15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500" dirty="0">
                <a:solidFill>
                  <a:schemeClr val="bg1"/>
                </a:solidFill>
                <a:latin typeface="Arial" panose="020B0604020202020204" pitchFamily="34" charset="0"/>
                <a:cs typeface="Arial" panose="020B0604020202020204" pitchFamily="34" charset="0"/>
              </a:rPr>
              <a:t>Strengthen and develop NFCC Membership Engagement.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solidFill>
                  <a:schemeClr val="bg1"/>
                </a:solidFill>
                <a:latin typeface="Arial" panose="020B0604020202020204" pitchFamily="34" charset="0"/>
                <a:cs typeface="Arial" panose="020B0604020202020204" pitchFamily="34" charset="0"/>
              </a:rPr>
              <a:t>Fire Reform – Next steps with the White Paper.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dirty="0">
                <a:solidFill>
                  <a:schemeClr val="bg1"/>
                </a:solidFill>
                <a:latin typeface="Arial" panose="020B0604020202020204" pitchFamily="34" charset="0"/>
                <a:cs typeface="Arial" panose="020B0604020202020204" pitchFamily="34" charset="0"/>
              </a:rPr>
              <a:t>Comms and Public Affairs -  inc. General Election.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500" dirty="0">
                <a:solidFill>
                  <a:schemeClr val="bg1"/>
                </a:solidFill>
                <a:latin typeface="Arial" panose="020B0604020202020204" pitchFamily="34" charset="0"/>
                <a:cs typeface="Arial" panose="020B0604020202020204" pitchFamily="34" charset="0"/>
              </a:rPr>
              <a:t>Finance – Preparation for SR / CSR.</a:t>
            </a:r>
          </a:p>
        </p:txBody>
      </p:sp>
      <p:pic>
        <p:nvPicPr>
          <p:cNvPr id="4" name="Picture 3" descr="Icon&#10;&#10;Description automatically generated">
            <a:extLst>
              <a:ext uri="{FF2B5EF4-FFF2-40B4-BE49-F238E27FC236}">
                <a16:creationId xmlns:a16="http://schemas.microsoft.com/office/drawing/2014/main" id="{F76F5D2D-6C87-0991-B5E0-DD54F6AEFC62}"/>
              </a:ext>
            </a:extLst>
          </p:cNvPr>
          <p:cNvPicPr>
            <a:picLocks noChangeAspect="1"/>
          </p:cNvPicPr>
          <p:nvPr/>
        </p:nvPicPr>
        <p:blipFill>
          <a:blip r:embed="rId2"/>
          <a:stretch>
            <a:fillRect/>
          </a:stretch>
        </p:blipFill>
        <p:spPr>
          <a:xfrm rot="19800000">
            <a:off x="10661113" y="5178046"/>
            <a:ext cx="1499723" cy="1499723"/>
          </a:xfrm>
          <a:prstGeom prst="rect">
            <a:avLst/>
          </a:prstGeom>
        </p:spPr>
      </p:pic>
      <p:pic>
        <p:nvPicPr>
          <p:cNvPr id="7" name="Picture 6" descr="Text&#10;&#10;Description automatically generated with low confidence">
            <a:extLst>
              <a:ext uri="{FF2B5EF4-FFF2-40B4-BE49-F238E27FC236}">
                <a16:creationId xmlns:a16="http://schemas.microsoft.com/office/drawing/2014/main" id="{F8565176-1578-95C4-5BC7-448F2789FDEC}"/>
              </a:ext>
            </a:extLst>
          </p:cNvPr>
          <p:cNvPicPr>
            <a:picLocks noChangeAspect="1"/>
          </p:cNvPicPr>
          <p:nvPr/>
        </p:nvPicPr>
        <p:blipFill>
          <a:blip r:embed="rId3"/>
          <a:stretch>
            <a:fillRect/>
          </a:stretch>
        </p:blipFill>
        <p:spPr>
          <a:xfrm>
            <a:off x="9081641" y="509685"/>
            <a:ext cx="2595120" cy="966715"/>
          </a:xfrm>
          <a:prstGeom prst="rect">
            <a:avLst/>
          </a:prstGeom>
        </p:spPr>
      </p:pic>
      <p:sp>
        <p:nvSpPr>
          <p:cNvPr id="3" name="TextBox 2">
            <a:extLst>
              <a:ext uri="{FF2B5EF4-FFF2-40B4-BE49-F238E27FC236}">
                <a16:creationId xmlns:a16="http://schemas.microsoft.com/office/drawing/2014/main" id="{3734D210-0B47-4AA2-BA73-384139E81B89}"/>
              </a:ext>
            </a:extLst>
          </p:cNvPr>
          <p:cNvSpPr txBox="1"/>
          <p:nvPr/>
        </p:nvSpPr>
        <p:spPr>
          <a:xfrm>
            <a:off x="680823" y="3476371"/>
            <a:ext cx="1828800" cy="954107"/>
          </a:xfrm>
          <a:prstGeom prst="rect">
            <a:avLst/>
          </a:prstGeom>
          <a:noFill/>
        </p:spPr>
        <p:txBody>
          <a:bodyPr wrap="square" rtlCol="0">
            <a:spAutoFit/>
          </a:bodyPr>
          <a:lstStyle/>
          <a:p>
            <a:pPr algn="ctr"/>
            <a:r>
              <a:rPr lang="en-US" sz="2800" b="1">
                <a:solidFill>
                  <a:schemeClr val="bg1"/>
                </a:solidFill>
                <a:latin typeface="Arial" panose="020B0604020202020204" pitchFamily="34" charset="0"/>
                <a:cs typeface="Arial" panose="020B0604020202020204" pitchFamily="34" charset="0"/>
              </a:rPr>
              <a:t>Key Priorities</a:t>
            </a:r>
            <a:endParaRPr lang="en-GB" sz="28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230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463D2E-66A8-4D4A-8448-1A938C2F5688}"/>
              </a:ext>
            </a:extLst>
          </p:cNvPr>
          <p:cNvSpPr/>
          <p:nvPr/>
        </p:nvSpPr>
        <p:spPr>
          <a:xfrm flipV="1">
            <a:off x="0" y="-3"/>
            <a:ext cx="12192000" cy="1193959"/>
          </a:xfrm>
          <a:prstGeom prst="rect">
            <a:avLst/>
          </a:prstGeom>
          <a:solidFill>
            <a:srgbClr val="0A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5698"/>
              </a:solidFill>
            </a:endParaRPr>
          </a:p>
        </p:txBody>
      </p:sp>
      <p:sp>
        <p:nvSpPr>
          <p:cNvPr id="6" name="TextBox 5">
            <a:extLst>
              <a:ext uri="{FF2B5EF4-FFF2-40B4-BE49-F238E27FC236}">
                <a16:creationId xmlns:a16="http://schemas.microsoft.com/office/drawing/2014/main" id="{E2F81921-F153-714D-9685-A0A22544A6A9}"/>
              </a:ext>
            </a:extLst>
          </p:cNvPr>
          <p:cNvSpPr txBox="1"/>
          <p:nvPr/>
        </p:nvSpPr>
        <p:spPr>
          <a:xfrm>
            <a:off x="467532" y="509685"/>
            <a:ext cx="7762068" cy="584775"/>
          </a:xfrm>
          <a:prstGeom prst="rect">
            <a:avLst/>
          </a:prstGeom>
          <a:noFill/>
        </p:spPr>
        <p:txBody>
          <a:bodyPr wrap="square" lIns="91440" tIns="45720" rIns="91440" bIns="45720" rtlCol="0" anchor="t">
            <a:spAutoFit/>
          </a:bodyPr>
          <a:lstStyle/>
          <a:p>
            <a:r>
              <a:rPr lang="en-US" sz="3200" b="1">
                <a:solidFill>
                  <a:schemeClr val="bg1"/>
                </a:solidFill>
                <a:latin typeface="Arial"/>
                <a:cs typeface="Calibri Light"/>
              </a:rPr>
              <a:t>Key Priorities: FY 2024-25</a:t>
            </a:r>
            <a:endParaRPr lang="en-GB" sz="3200" b="1">
              <a:solidFill>
                <a:schemeClr val="bg1"/>
              </a:solidFill>
              <a:latin typeface="Arial"/>
              <a:cs typeface="Calibri Light"/>
            </a:endParaRPr>
          </a:p>
        </p:txBody>
      </p:sp>
      <p:pic>
        <p:nvPicPr>
          <p:cNvPr id="3" name="Picture 2" descr="Text&#10;&#10;Description automatically generated with medium confidence">
            <a:extLst>
              <a:ext uri="{FF2B5EF4-FFF2-40B4-BE49-F238E27FC236}">
                <a16:creationId xmlns:a16="http://schemas.microsoft.com/office/drawing/2014/main" id="{27D82A10-5C97-0A51-3878-06E53970A691}"/>
              </a:ext>
            </a:extLst>
          </p:cNvPr>
          <p:cNvPicPr>
            <a:picLocks noChangeAspect="1"/>
          </p:cNvPicPr>
          <p:nvPr/>
        </p:nvPicPr>
        <p:blipFill>
          <a:blip r:embed="rId2"/>
          <a:stretch>
            <a:fillRect/>
          </a:stretch>
        </p:blipFill>
        <p:spPr>
          <a:xfrm>
            <a:off x="8963828" y="218801"/>
            <a:ext cx="2649994" cy="975156"/>
          </a:xfrm>
          <a:prstGeom prst="rect">
            <a:avLst/>
          </a:prstGeom>
        </p:spPr>
      </p:pic>
      <p:sp>
        <p:nvSpPr>
          <p:cNvPr id="4" name="TextBox 3">
            <a:extLst>
              <a:ext uri="{FF2B5EF4-FFF2-40B4-BE49-F238E27FC236}">
                <a16:creationId xmlns:a16="http://schemas.microsoft.com/office/drawing/2014/main" id="{0C5A10B5-40D5-D95C-5CF6-25241BEBF1C4}"/>
              </a:ext>
            </a:extLst>
          </p:cNvPr>
          <p:cNvSpPr txBox="1"/>
          <p:nvPr/>
        </p:nvSpPr>
        <p:spPr>
          <a:xfrm>
            <a:off x="1784625" y="2200640"/>
            <a:ext cx="5301814" cy="1231106"/>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Vision</a:t>
            </a:r>
          </a:p>
          <a:p>
            <a:r>
              <a:rPr lang="en-US" sz="1400">
                <a:solidFill>
                  <a:schemeClr val="bg1"/>
                </a:solidFill>
                <a:latin typeface="Arial" panose="020B0604020202020204" pitchFamily="34" charset="0"/>
                <a:cs typeface="Arial" panose="020B0604020202020204" pitchFamily="34" charset="0"/>
              </a:rPr>
              <a:t>To be the leading professional voice of the fire and rescue services across the UK, using our national role, influence, and expertise to support collaboration and drive improvements in fire and rescue services to help keep communities safe.</a:t>
            </a:r>
            <a:endParaRPr lang="en-GB" sz="140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B626DC-EB2C-F302-FC95-672F7591745D}"/>
              </a:ext>
            </a:extLst>
          </p:cNvPr>
          <p:cNvSpPr txBox="1"/>
          <p:nvPr/>
        </p:nvSpPr>
        <p:spPr>
          <a:xfrm>
            <a:off x="5155949" y="4472083"/>
            <a:ext cx="6574683" cy="2246769"/>
          </a:xfrm>
          <a:prstGeom prst="rect">
            <a:avLst/>
          </a:prstGeom>
          <a:noFill/>
        </p:spPr>
        <p:txBody>
          <a:bodyPr wrap="square" rtlCol="0">
            <a:spAutoFit/>
          </a:bodyPr>
          <a:lstStyle/>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lead, coordinate, and support effective prevention, protection, and emergency response – locally, nationally, and internationally – to reduce the loss of life, personal injury, and damage to property and the environment.</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support fire and rescue services in transforming their role to meet changing demands and resources for the benefit of society.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promote effective service delivery by working with partner organisations, governments, private sector bodies, and the community.</a:t>
            </a:r>
          </a:p>
          <a:p>
            <a:pPr marL="285750" indent="-285750">
              <a:buFont typeface="Arial" panose="020B0604020202020204" pitchFamily="34" charset="0"/>
              <a:buChar char="•"/>
            </a:pPr>
            <a:r>
              <a:rPr lang="en-GB" sz="1400">
                <a:solidFill>
                  <a:schemeClr val="bg1"/>
                </a:solidFill>
                <a:latin typeface="Arial" panose="020B0604020202020204" pitchFamily="34" charset="0"/>
                <a:cs typeface="Arial" panose="020B0604020202020204" pitchFamily="34" charset="0"/>
              </a:rPr>
              <a:t>To maximise the effectiveness of the UK fire and rescue services in saving lives and increasing public safety by representing the professional voice of the UK’s fire and rescue services. </a:t>
            </a:r>
          </a:p>
        </p:txBody>
      </p:sp>
      <p:sp>
        <p:nvSpPr>
          <p:cNvPr id="13" name="TextBox 12">
            <a:extLst>
              <a:ext uri="{FF2B5EF4-FFF2-40B4-BE49-F238E27FC236}">
                <a16:creationId xmlns:a16="http://schemas.microsoft.com/office/drawing/2014/main" id="{4FB8F4AC-671B-3EA2-A66F-3C3F7B455BAE}"/>
              </a:ext>
            </a:extLst>
          </p:cNvPr>
          <p:cNvSpPr txBox="1"/>
          <p:nvPr/>
        </p:nvSpPr>
        <p:spPr>
          <a:xfrm>
            <a:off x="10183164" y="4227782"/>
            <a:ext cx="1729409" cy="369332"/>
          </a:xfrm>
          <a:prstGeom prst="rect">
            <a:avLst/>
          </a:prstGeom>
          <a:noFill/>
        </p:spPr>
        <p:txBody>
          <a:bodyPr wrap="square" rtlCol="0">
            <a:spAutoFit/>
          </a:bodyPr>
          <a:lstStyle/>
          <a:p>
            <a:r>
              <a:rPr lang="en-US" b="1">
                <a:solidFill>
                  <a:schemeClr val="bg1"/>
                </a:solidFill>
                <a:latin typeface="Arial" panose="020B0604020202020204" pitchFamily="34" charset="0"/>
                <a:cs typeface="Arial" panose="020B0604020202020204" pitchFamily="34" charset="0"/>
              </a:rPr>
              <a:t>Mission</a:t>
            </a:r>
            <a:endParaRPr lang="en-GB" b="1">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B43A7863-C2F9-77B0-F19B-6691EADF5AD3}"/>
              </a:ext>
            </a:extLst>
          </p:cNvPr>
          <p:cNvGraphicFramePr>
            <a:graphicFrameLocks noGrp="1"/>
          </p:cNvGraphicFramePr>
          <p:nvPr>
            <p:extLst>
              <p:ext uri="{D42A27DB-BD31-4B8C-83A1-F6EECF244321}">
                <p14:modId xmlns:p14="http://schemas.microsoft.com/office/powerpoint/2010/main" val="1569573856"/>
              </p:ext>
            </p:extLst>
          </p:nvPr>
        </p:nvGraphicFramePr>
        <p:xfrm>
          <a:off x="1" y="1254760"/>
          <a:ext cx="12191999" cy="4851400"/>
        </p:xfrm>
        <a:graphic>
          <a:graphicData uri="http://schemas.openxmlformats.org/drawingml/2006/table">
            <a:tbl>
              <a:tblPr firstRow="1" bandRow="1">
                <a:tableStyleId>{5C22544A-7EE6-4342-B048-85BDC9FD1C3A}</a:tableStyleId>
              </a:tblPr>
              <a:tblGrid>
                <a:gridCol w="2420381">
                  <a:extLst>
                    <a:ext uri="{9D8B030D-6E8A-4147-A177-3AD203B41FA5}">
                      <a16:colId xmlns:a16="http://schemas.microsoft.com/office/drawing/2014/main" val="330334383"/>
                    </a:ext>
                  </a:extLst>
                </a:gridCol>
                <a:gridCol w="2791574">
                  <a:extLst>
                    <a:ext uri="{9D8B030D-6E8A-4147-A177-3AD203B41FA5}">
                      <a16:colId xmlns:a16="http://schemas.microsoft.com/office/drawing/2014/main" val="2535763261"/>
                    </a:ext>
                  </a:extLst>
                </a:gridCol>
                <a:gridCol w="5679195">
                  <a:extLst>
                    <a:ext uri="{9D8B030D-6E8A-4147-A177-3AD203B41FA5}">
                      <a16:colId xmlns:a16="http://schemas.microsoft.com/office/drawing/2014/main" val="3224045140"/>
                    </a:ext>
                  </a:extLst>
                </a:gridCol>
                <a:gridCol w="1300849">
                  <a:extLst>
                    <a:ext uri="{9D8B030D-6E8A-4147-A177-3AD203B41FA5}">
                      <a16:colId xmlns:a16="http://schemas.microsoft.com/office/drawing/2014/main" val="3096430605"/>
                    </a:ext>
                  </a:extLst>
                </a:gridCol>
              </a:tblGrid>
              <a:tr h="370840">
                <a:tc>
                  <a:txBody>
                    <a:bodyPr/>
                    <a:lstStyle/>
                    <a:p>
                      <a:r>
                        <a:rPr lang="en-US" sz="1600">
                          <a:latin typeface="Arial" panose="020B0604020202020204" pitchFamily="34" charset="0"/>
                          <a:cs typeface="Arial" panose="020B0604020202020204" pitchFamily="34" charset="0"/>
                        </a:rPr>
                        <a:t>Priorities</a:t>
                      </a:r>
                      <a:endParaRPr lang="en-GB" sz="1600">
                        <a:latin typeface="Arial" panose="020B0604020202020204" pitchFamily="34" charset="0"/>
                        <a:cs typeface="Arial" panose="020B0604020202020204" pitchFamily="34" charset="0"/>
                      </a:endParaRPr>
                    </a:p>
                  </a:txBody>
                  <a:tcPr>
                    <a:solidFill>
                      <a:srgbClr val="E30A17"/>
                    </a:solidFill>
                  </a:tcPr>
                </a:tc>
                <a:tc>
                  <a:txBody>
                    <a:bodyPr/>
                    <a:lstStyle/>
                    <a:p>
                      <a:r>
                        <a:rPr lang="en-US" sz="1600">
                          <a:latin typeface="Arial" panose="020B0604020202020204" pitchFamily="34" charset="0"/>
                          <a:cs typeface="Arial" panose="020B0604020202020204" pitchFamily="34" charset="0"/>
                        </a:rPr>
                        <a:t>Lead Committee/Function</a:t>
                      </a:r>
                      <a:endParaRPr lang="en-GB" sz="1600">
                        <a:latin typeface="Arial" panose="020B0604020202020204" pitchFamily="34" charset="0"/>
                        <a:cs typeface="Arial" panose="020B0604020202020204" pitchFamily="34" charset="0"/>
                      </a:endParaRPr>
                    </a:p>
                  </a:txBody>
                  <a:tcPr>
                    <a:solidFill>
                      <a:srgbClr val="D9222A"/>
                    </a:solidFill>
                  </a:tcPr>
                </a:tc>
                <a:tc>
                  <a:txBody>
                    <a:bodyPr/>
                    <a:lstStyle/>
                    <a:p>
                      <a:r>
                        <a:rPr lang="en-US" sz="1600">
                          <a:latin typeface="Arial" panose="020B0604020202020204" pitchFamily="34" charset="0"/>
                          <a:cs typeface="Arial" panose="020B0604020202020204" pitchFamily="34" charset="0"/>
                        </a:rPr>
                        <a:t>Key Deliverables</a:t>
                      </a:r>
                      <a:endParaRPr lang="en-GB" sz="1600">
                        <a:latin typeface="Arial" panose="020B0604020202020204" pitchFamily="34" charset="0"/>
                        <a:cs typeface="Arial" panose="020B0604020202020204" pitchFamily="34" charset="0"/>
                      </a:endParaRPr>
                    </a:p>
                  </a:txBody>
                  <a:tcPr>
                    <a:solidFill>
                      <a:srgbClr val="D9222A"/>
                    </a:solidFill>
                  </a:tcPr>
                </a:tc>
                <a:tc>
                  <a:txBody>
                    <a:bodyPr/>
                    <a:lstStyle/>
                    <a:p>
                      <a:r>
                        <a:rPr lang="en-US" sz="1600">
                          <a:latin typeface="Arial" panose="020B0604020202020204" pitchFamily="34" charset="0"/>
                          <a:cs typeface="Arial" panose="020B0604020202020204" pitchFamily="34" charset="0"/>
                        </a:rPr>
                        <a:t>Due</a:t>
                      </a:r>
                      <a:endParaRPr lang="en-GB" sz="1600">
                        <a:latin typeface="Arial" panose="020B0604020202020204" pitchFamily="34" charset="0"/>
                        <a:cs typeface="Arial" panose="020B0604020202020204" pitchFamily="34" charset="0"/>
                      </a:endParaRPr>
                    </a:p>
                  </a:txBody>
                  <a:tcPr>
                    <a:solidFill>
                      <a:srgbClr val="D9222A"/>
                    </a:solidFill>
                  </a:tcPr>
                </a:tc>
                <a:extLst>
                  <a:ext uri="{0D108BD9-81ED-4DB2-BD59-A6C34878D82A}">
                    <a16:rowId xmlns:a16="http://schemas.microsoft.com/office/drawing/2014/main" val="4052702209"/>
                  </a:ext>
                </a:extLst>
              </a:tr>
              <a:tr h="370840">
                <a:tc>
                  <a:txBody>
                    <a:bodyPr/>
                    <a:lstStyle/>
                    <a:p>
                      <a:r>
                        <a:rPr lang="en-US" sz="1100" b="1">
                          <a:latin typeface="Arial" panose="020B0604020202020204" pitchFamily="34" charset="0"/>
                          <a:cs typeface="Arial" panose="020B0604020202020204" pitchFamily="34" charset="0"/>
                        </a:rPr>
                        <a:t>People, Culture and Inclusion</a:t>
                      </a:r>
                      <a:endParaRPr lang="en-GB" sz="1100" b="1">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latin typeface="Arial" panose="020B0604020202020204" pitchFamily="34" charset="0"/>
                          <a:cs typeface="Arial" panose="020B0604020202020204" pitchFamily="34" charset="0"/>
                        </a:rPr>
                        <a:t>People Culture and Leadership (PCL) Committee</a:t>
                      </a:r>
                    </a:p>
                    <a:p>
                      <a:endParaRPr lang="en-GB" sz="1100" dirty="0">
                        <a:solidFill>
                          <a:schemeClr val="tx1"/>
                        </a:solidFill>
                      </a:endParaRPr>
                    </a:p>
                  </a:txBody>
                  <a:tcPr/>
                </a:tc>
                <a:tc>
                  <a:txBody>
                    <a:bodyPr/>
                    <a:lstStyle/>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Culture Action Plan </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Health and Wellbeing Toolkits</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Challenging </a:t>
                      </a:r>
                      <a:r>
                        <a:rPr lang="en-US" sz="1200" err="1">
                          <a:latin typeface="Arial" panose="020B0604020202020204" pitchFamily="34" charset="0"/>
                          <a:cs typeface="Arial" panose="020B0604020202020204" pitchFamily="34" charset="0"/>
                        </a:rPr>
                        <a:t>Behaviour</a:t>
                      </a:r>
                      <a:r>
                        <a:rPr lang="en-US" sz="1200">
                          <a:latin typeface="Arial" panose="020B0604020202020204" pitchFamily="34" charset="0"/>
                          <a:cs typeface="Arial" panose="020B0604020202020204" pitchFamily="34" charset="0"/>
                        </a:rPr>
                        <a:t> Toolkit </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EDI Toolkit: Race &amp; Sexuality</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Culture Dashboard methodology</a:t>
                      </a:r>
                    </a:p>
                    <a:p>
                      <a:pPr marL="171450" indent="-171450">
                        <a:buFont typeface="Arial" panose="020B0604020202020204" pitchFamily="34" charset="0"/>
                        <a:buChar char="•"/>
                      </a:pPr>
                      <a:r>
                        <a:rPr lang="en-US" sz="1200" err="1">
                          <a:latin typeface="Arial" panose="020B0604020202020204" pitchFamily="34" charset="0"/>
                          <a:cs typeface="Arial" panose="020B0604020202020204" pitchFamily="34" charset="0"/>
                        </a:rPr>
                        <a:t>Behaviour</a:t>
                      </a:r>
                      <a:r>
                        <a:rPr lang="en-US" sz="1200">
                          <a:latin typeface="Arial" panose="020B0604020202020204" pitchFamily="34" charset="0"/>
                          <a:cs typeface="Arial" panose="020B0604020202020204" pitchFamily="34" charset="0"/>
                        </a:rPr>
                        <a:t> change toolkits</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Discovery and Consultation of Interactive Career Pathways</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High Potential Programme Scoped</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Establishment of PCL Hub </a:t>
                      </a:r>
                    </a:p>
                    <a:p>
                      <a:pPr marL="171450" indent="-171450">
                        <a:buFont typeface="Arial" panose="020B0604020202020204" pitchFamily="34" charset="0"/>
                        <a:buChar char="•"/>
                      </a:pPr>
                      <a:r>
                        <a:rPr lang="en-US" sz="1200">
                          <a:latin typeface="Arial" panose="020B0604020202020204" pitchFamily="34" charset="0"/>
                          <a:cs typeface="Arial" panose="020B0604020202020204" pitchFamily="34" charset="0"/>
                        </a:rPr>
                        <a:t>PCL related learning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EQIA and Diversity at work training rolled 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Culture conference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Establish advisory board (lived experience)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latin typeface="Arial" panose="020B0604020202020204" pitchFamily="34" charset="0"/>
                          <a:cs typeface="Arial" panose="020B0604020202020204" pitchFamily="34" charset="0"/>
                        </a:rPr>
                        <a:t>Independent Challenge and Support panel – final report and recommendations </a:t>
                      </a:r>
                    </a:p>
                  </a:txBody>
                  <a:tcPr/>
                </a:tc>
                <a:tc>
                  <a:txBody>
                    <a:bodyPr/>
                    <a:lstStyle/>
                    <a:p>
                      <a:r>
                        <a:rPr lang="en-US" sz="1100">
                          <a:latin typeface="Arial" panose="020B0604020202020204" pitchFamily="34" charset="0"/>
                          <a:cs typeface="Arial" panose="020B0604020202020204" pitchFamily="34" charset="0"/>
                        </a:rPr>
                        <a:t>Qtr.1-4</a:t>
                      </a:r>
                    </a:p>
                    <a:p>
                      <a:r>
                        <a:rPr lang="en-US" sz="1100">
                          <a:latin typeface="Arial" panose="020B0604020202020204" pitchFamily="34" charset="0"/>
                          <a:cs typeface="Arial" panose="020B0604020202020204" pitchFamily="34" charset="0"/>
                        </a:rPr>
                        <a:t>Qtr.1-4</a:t>
                      </a:r>
                    </a:p>
                    <a:p>
                      <a:r>
                        <a:rPr lang="en-US" sz="1100">
                          <a:latin typeface="Arial" panose="020B0604020202020204" pitchFamily="34" charset="0"/>
                          <a:cs typeface="Arial" panose="020B0604020202020204" pitchFamily="34" charset="0"/>
                        </a:rPr>
                        <a:t>Qtr.4</a:t>
                      </a:r>
                    </a:p>
                    <a:p>
                      <a:r>
                        <a:rPr lang="en-US" sz="1100">
                          <a:latin typeface="Arial" panose="020B0604020202020204" pitchFamily="34" charset="0"/>
                          <a:cs typeface="Arial" panose="020B0604020202020204" pitchFamily="34" charset="0"/>
                        </a:rPr>
                        <a:t>Qtr.1</a:t>
                      </a:r>
                    </a:p>
                    <a:p>
                      <a:r>
                        <a:rPr lang="en-US" sz="1100">
                          <a:latin typeface="Arial" panose="020B0604020202020204" pitchFamily="34" charset="0"/>
                          <a:cs typeface="Arial" panose="020B0604020202020204" pitchFamily="34" charset="0"/>
                        </a:rPr>
                        <a:t>Qtr.4</a:t>
                      </a:r>
                    </a:p>
                    <a:p>
                      <a:r>
                        <a:rPr lang="en-US" sz="1100">
                          <a:latin typeface="Arial" panose="020B0604020202020204" pitchFamily="34" charset="0"/>
                          <a:cs typeface="Arial" panose="020B0604020202020204" pitchFamily="34" charset="0"/>
                        </a:rPr>
                        <a:t>Qtr.1</a:t>
                      </a:r>
                    </a:p>
                    <a:p>
                      <a:r>
                        <a:rPr lang="en-US" sz="1100">
                          <a:latin typeface="Arial" panose="020B0604020202020204" pitchFamily="34" charset="0"/>
                          <a:cs typeface="Arial" panose="020B0604020202020204" pitchFamily="34" charset="0"/>
                        </a:rPr>
                        <a:t>July 2025</a:t>
                      </a:r>
                    </a:p>
                    <a:p>
                      <a:r>
                        <a:rPr lang="en-US" sz="1100">
                          <a:latin typeface="Arial" panose="020B0604020202020204" pitchFamily="34" charset="0"/>
                          <a:cs typeface="Arial" panose="020B0604020202020204" pitchFamily="34" charset="0"/>
                        </a:rPr>
                        <a:t>Qtr.3</a:t>
                      </a:r>
                    </a:p>
                    <a:p>
                      <a:r>
                        <a:rPr lang="en-US" sz="1100">
                          <a:latin typeface="Arial" panose="020B0604020202020204" pitchFamily="34" charset="0"/>
                          <a:cs typeface="Arial" panose="020B0604020202020204" pitchFamily="34" charset="0"/>
                        </a:rPr>
                        <a:t>Qtr.1-4</a:t>
                      </a:r>
                      <a:endParaRPr lang="en-GB" sz="1100">
                        <a:latin typeface="Arial" panose="020B0604020202020204" pitchFamily="34" charset="0"/>
                        <a:cs typeface="Arial" panose="020B0604020202020204" pitchFamily="34" charset="0"/>
                      </a:endParaRPr>
                    </a:p>
                    <a:p>
                      <a:r>
                        <a:rPr lang="en-US" sz="1100">
                          <a:latin typeface="Arial" panose="020B0604020202020204" pitchFamily="34" charset="0"/>
                          <a:cs typeface="Arial" panose="020B0604020202020204" pitchFamily="34" charset="0"/>
                        </a:rPr>
                        <a:t>Qtr.1-4</a:t>
                      </a:r>
                    </a:p>
                    <a:p>
                      <a:r>
                        <a:rPr lang="en-GB" sz="1100">
                          <a:latin typeface="Arial" panose="020B0604020202020204" pitchFamily="34" charset="0"/>
                          <a:cs typeface="Arial" panose="020B0604020202020204" pitchFamily="34" charset="0"/>
                        </a:rPr>
                        <a:t>Qtr.1-4</a:t>
                      </a:r>
                    </a:p>
                    <a:p>
                      <a:r>
                        <a:rPr lang="en-GB" sz="1100">
                          <a:latin typeface="Arial" panose="020B0604020202020204" pitchFamily="34" charset="0"/>
                          <a:cs typeface="Arial" panose="020B0604020202020204" pitchFamily="34" charset="0"/>
                        </a:rPr>
                        <a:t>Qtr.2</a:t>
                      </a:r>
                    </a:p>
                    <a:p>
                      <a:r>
                        <a:rPr lang="en-GB" sz="1100">
                          <a:latin typeface="Arial" panose="020B0604020202020204" pitchFamily="34" charset="0"/>
                          <a:cs typeface="Arial" panose="020B0604020202020204" pitchFamily="34" charset="0"/>
                        </a:rPr>
                        <a:t>Qtr.2-3</a:t>
                      </a:r>
                    </a:p>
                    <a:p>
                      <a:r>
                        <a:rPr lang="en-GB" sz="1100">
                          <a:latin typeface="Arial" panose="020B0604020202020204" pitchFamily="34" charset="0"/>
                          <a:cs typeface="Arial" panose="020B0604020202020204" pitchFamily="34" charset="0"/>
                        </a:rPr>
                        <a:t>Qtr.3-4</a:t>
                      </a:r>
                    </a:p>
                  </a:txBody>
                  <a:tcPr/>
                </a:tc>
                <a:extLst>
                  <a:ext uri="{0D108BD9-81ED-4DB2-BD59-A6C34878D82A}">
                    <a16:rowId xmlns:a16="http://schemas.microsoft.com/office/drawing/2014/main" val="20871602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a:latin typeface="Arial" panose="020B0604020202020204" pitchFamily="34" charset="0"/>
                          <a:cs typeface="Arial" panose="020B0604020202020204" pitchFamily="34" charset="0"/>
                        </a:rPr>
                        <a:t>Cancer and Contaminants</a:t>
                      </a:r>
                    </a:p>
                    <a:p>
                      <a:endParaRPr lang="en-GB"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latin typeface="Arial" panose="020B0604020202020204" pitchFamily="34" charset="0"/>
                          <a:cs typeface="Arial" panose="020B0604020202020204" pitchFamily="34" charset="0"/>
                        </a:rPr>
                        <a:t>Operational Preparedness Response and Resilience Committee</a:t>
                      </a:r>
                      <a:endParaRPr lang="en-GB" sz="1100">
                        <a:solidFill>
                          <a:schemeClr val="tx1"/>
                        </a:solidFill>
                        <a:latin typeface="Arial" panose="020B0604020202020204" pitchFamily="34" charset="0"/>
                        <a:cs typeface="Arial" panose="020B0604020202020204" pitchFamily="34" charset="0"/>
                      </a:endParaRPr>
                    </a:p>
                    <a:p>
                      <a:endParaRPr lang="en-GB" sz="110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Arial" panose="020B0604020202020204" pitchFamily="34" charset="0"/>
                          <a:cs typeface="Arial" panose="020B0604020202020204" pitchFamily="34" charset="0"/>
                        </a:rPr>
                        <a:t>Co-ordinated activity - Fire Contaminants:</a:t>
                      </a:r>
                      <a:endParaRPr lang="en-GB" sz="1200">
                        <a:effectLst/>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Public Policy Position Statement for contaminants</a:t>
                      </a:r>
                    </a:p>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Guidance for clean cabs</a:t>
                      </a:r>
                    </a:p>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Risk assessments for range of activities</a:t>
                      </a:r>
                    </a:p>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Literature review </a:t>
                      </a:r>
                    </a:p>
                    <a:p>
                      <a:pPr marL="171450" lvl="0" indent="-171450">
                        <a:buFont typeface="Arial" panose="020B0604020202020204" pitchFamily="34" charset="0"/>
                        <a:buChar char="•"/>
                      </a:pPr>
                      <a:r>
                        <a:rPr lang="en-GB" sz="1200" kern="1200">
                          <a:solidFill>
                            <a:schemeClr val="dk1"/>
                          </a:solidFill>
                          <a:effectLst/>
                          <a:latin typeface="Arial" panose="020B0604020202020204" pitchFamily="34" charset="0"/>
                          <a:ea typeface="+mn-ea"/>
                          <a:cs typeface="Arial" panose="020B0604020202020204" pitchFamily="34" charset="0"/>
                        </a:rPr>
                        <a:t>Improved website offering signposting members to work and products</a:t>
                      </a:r>
                    </a:p>
                  </a:txBody>
                  <a:tcPr>
                    <a:noFill/>
                  </a:tcPr>
                </a:tc>
                <a:tc>
                  <a:txBody>
                    <a:bodyPr/>
                    <a:lstStyle/>
                    <a:p>
                      <a:endParaRPr lang="en-US" sz="1100" b="0">
                        <a:solidFill>
                          <a:schemeClr val="tx1"/>
                        </a:solidFill>
                        <a:latin typeface="Arial"/>
                        <a:cs typeface="Arial"/>
                      </a:endParaRPr>
                    </a:p>
                    <a:p>
                      <a:r>
                        <a:rPr lang="en-US" sz="1100" b="0">
                          <a:solidFill>
                            <a:schemeClr val="tx1"/>
                          </a:solidFill>
                          <a:latin typeface="Arial"/>
                          <a:cs typeface="Arial"/>
                        </a:rPr>
                        <a:t>Qtr.2</a:t>
                      </a:r>
                    </a:p>
                    <a:p>
                      <a:r>
                        <a:rPr lang="en-US" sz="1100" b="0">
                          <a:solidFill>
                            <a:schemeClr val="tx1"/>
                          </a:solidFill>
                          <a:latin typeface="Arial"/>
                          <a:cs typeface="Arial"/>
                        </a:rPr>
                        <a:t>Qtr.3</a:t>
                      </a:r>
                    </a:p>
                    <a:p>
                      <a:r>
                        <a:rPr lang="en-US" sz="1100" b="0">
                          <a:solidFill>
                            <a:schemeClr val="tx1"/>
                          </a:solidFill>
                          <a:latin typeface="Arial"/>
                          <a:cs typeface="Arial"/>
                        </a:rPr>
                        <a:t>Qtr.3</a:t>
                      </a:r>
                    </a:p>
                    <a:p>
                      <a:r>
                        <a:rPr lang="en-US" sz="1100" b="0">
                          <a:solidFill>
                            <a:schemeClr val="tx1"/>
                          </a:solidFill>
                          <a:latin typeface="Arial"/>
                          <a:cs typeface="Arial"/>
                        </a:rPr>
                        <a:t>Qtr.1</a:t>
                      </a:r>
                    </a:p>
                    <a:p>
                      <a:r>
                        <a:rPr lang="en-US" sz="1100" b="0">
                          <a:solidFill>
                            <a:schemeClr val="tx1"/>
                          </a:solidFill>
                          <a:latin typeface="Arial"/>
                          <a:cs typeface="Arial"/>
                        </a:rPr>
                        <a:t>Qtr.4</a:t>
                      </a:r>
                      <a:endParaRPr lang="en-US" sz="1100" b="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214862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latin typeface="Arial" panose="020B0604020202020204" pitchFamily="34" charset="0"/>
                          <a:cs typeface="Arial" panose="020B0604020202020204" pitchFamily="34" charset="0"/>
                        </a:rPr>
                        <a:t>Implementing OG Review and OG BAU</a:t>
                      </a:r>
                      <a:endParaRPr lang="en-GB" sz="1100" b="1" dirty="0">
                        <a:latin typeface="Arial" panose="020B0604020202020204" pitchFamily="34" charset="0"/>
                        <a:cs typeface="Arial" panose="020B0604020202020204" pitchFamily="34" charset="0"/>
                      </a:endParaRPr>
                    </a:p>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Operational Preparedness Response and Resilience Committee</a:t>
                      </a:r>
                      <a:endParaRPr kumimoji="0" lang="en-GB" sz="1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endParaRPr lang="en-GB" sz="1100">
                        <a:solidFill>
                          <a:schemeClr val="tx1"/>
                        </a:solidFill>
                      </a:endParaRPr>
                    </a:p>
                  </a:txBody>
                  <a:tcPr/>
                </a:tc>
                <a:tc>
                  <a:txBody>
                    <a:bodyPr/>
                    <a:lstStyle/>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Operational Guidance - Control</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Implementation of National Operational Guidance Review Action Plan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Operational Guidance surgeries and workshop</a:t>
                      </a:r>
                    </a:p>
                  </a:txBody>
                  <a:tcPr/>
                </a:tc>
                <a:tc>
                  <a:txBody>
                    <a:bodyPr/>
                    <a:lstStyle/>
                    <a:p>
                      <a:endParaRPr lang="en-US" sz="1100" dirty="0">
                        <a:solidFill>
                          <a:srgbClr val="FF0000"/>
                        </a:solidFill>
                        <a:highlight>
                          <a:srgbClr val="FFFF00"/>
                        </a:highlight>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Qtr.1–4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Qtr.1–4</a:t>
                      </a:r>
                      <a:endParaRPr lang="en-GB"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49412617"/>
                  </a:ext>
                </a:extLst>
              </a:tr>
            </a:tbl>
          </a:graphicData>
        </a:graphic>
      </p:graphicFrame>
    </p:spTree>
    <p:extLst>
      <p:ext uri="{BB962C8B-B14F-4D97-AF65-F5344CB8AC3E}">
        <p14:creationId xmlns:p14="http://schemas.microsoft.com/office/powerpoint/2010/main" val="4085099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nal xmlns="b48eabcc-ad5b-4292-878e-4febbc50835d">true</Final>
    <Event xmlns="b48eabcc-ad5b-4292-878e-4febbc50835d" xsi:nil="true"/>
    <TaxCatchAll xmlns="aa90963d-48b8-42e8-a064-e2f251e3c647" xsi:nil="true"/>
    <Approved_x0020_By xmlns="b48eabcc-ad5b-4292-878e-4febbc50835d">NO</Approved_x0020_By>
    <Person xmlns="b48eabcc-ad5b-4292-878e-4febbc50835d">
      <UserInfo>
        <DisplayName/>
        <AccountId xsi:nil="true"/>
        <AccountType/>
      </UserInfo>
    </Person>
    <lcf76f155ced4ddcb4097134ff3c332f xmlns="b48eabcc-ad5b-4292-878e-4febbc50835d">
      <Terms xmlns="http://schemas.microsoft.com/office/infopath/2007/PartnerControls"/>
    </lcf76f155ced4ddcb4097134ff3c332f>
    <YearQuarter xmlns="b48eabcc-ad5b-4292-878e-4febbc50835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BF91F6360BDD04F89F0DFDA44A8C8B9" ma:contentTypeVersion="24" ma:contentTypeDescription="Create a new document." ma:contentTypeScope="" ma:versionID="b3a2da046d95be542e2e46be29a3038c">
  <xsd:schema xmlns:xsd="http://www.w3.org/2001/XMLSchema" xmlns:xs="http://www.w3.org/2001/XMLSchema" xmlns:p="http://schemas.microsoft.com/office/2006/metadata/properties" xmlns:ns2="b48eabcc-ad5b-4292-878e-4febbc50835d" xmlns:ns3="aa90963d-48b8-42e8-a064-e2f251e3c647" targetNamespace="http://schemas.microsoft.com/office/2006/metadata/properties" ma:root="true" ma:fieldsID="64bbeecb6daeba906c49d84f8b4511e2" ns2:_="" ns3:_="">
    <xsd:import namespace="b48eabcc-ad5b-4292-878e-4febbc50835d"/>
    <xsd:import namespace="aa90963d-48b8-42e8-a064-e2f251e3c64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3:SharedWithUsers" minOccurs="0"/>
                <xsd:element ref="ns3:SharedWithDetails" minOccurs="0"/>
                <xsd:element ref="ns2:Approved_x0020_By" minOccurs="0"/>
                <xsd:element ref="ns2:MediaServiceOCR" minOccurs="0"/>
                <xsd:element ref="ns2:MediaServiceAutoKeyPoints" minOccurs="0"/>
                <xsd:element ref="ns2:MediaServiceKeyPoints" minOccurs="0"/>
                <xsd:element ref="ns2:MediaLengthInSeconds" minOccurs="0"/>
                <xsd:element ref="ns2:Final" minOccurs="0"/>
                <xsd:element ref="ns2:YearQuarter" minOccurs="0"/>
                <xsd:element ref="ns2:MediaServiceLocation" minOccurs="0"/>
                <xsd:element ref="ns2:Event" minOccurs="0"/>
                <xsd:element ref="ns2:Person"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8eabcc-ad5b-4292-878e-4febbc508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Approved_x0020_By" ma:index="15" nillable="true" ma:displayName="Approved" ma:default="NO" ma:format="Dropdown" ma:internalName="Approved_x0020_By">
      <xsd:simpleType>
        <xsd:restriction base="dms:Choice">
          <xsd:enumeration value="YES"/>
          <xsd:enumeration value="NO"/>
          <xsd:enumeration value="Enter Choice #3"/>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Final" ma:index="20" nillable="true" ma:displayName="Final" ma:default="1" ma:format="Dropdown" ma:internalName="Final">
      <xsd:simpleType>
        <xsd:restriction base="dms:Boolean"/>
      </xsd:simpleType>
    </xsd:element>
    <xsd:element name="YearQuarter" ma:index="21" nillable="true" ma:displayName="Year Quarter" ma:format="Dropdown" ma:internalName="YearQuarter">
      <xsd:simpleType>
        <xsd:restriction base="dms:Choice">
          <xsd:enumeration value="Quarter 1"/>
          <xsd:enumeration value="Quarter 2"/>
          <xsd:enumeration value="Quarter 3"/>
          <xsd:enumeration value="Quarter 4"/>
          <xsd:enumeration value="2021-22"/>
        </xsd:restriction>
      </xsd:simpleType>
    </xsd:element>
    <xsd:element name="MediaServiceLocation" ma:index="22" nillable="true" ma:displayName="Location" ma:internalName="MediaServiceLocation" ma:readOnly="true">
      <xsd:simpleType>
        <xsd:restriction base="dms:Text"/>
      </xsd:simpleType>
    </xsd:element>
    <xsd:element name="Event" ma:index="23" nillable="true" ma:displayName="Event" ma:format="Dropdown" ma:internalName="Event">
      <xsd:simpleType>
        <xsd:restriction base="dms:Choice">
          <xsd:enumeration value="Roadshow"/>
          <xsd:enumeration value="Meeting "/>
          <xsd:enumeration value="Christmas"/>
        </xsd:restriction>
      </xsd:simpleType>
    </xsd:element>
    <xsd:element name="Person" ma:index="24"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fe50ef28-99b3-468c-877a-52e04a70a631" ma:termSetId="09814cd3-568e-fe90-9814-8d621ff8fb84" ma:anchorId="fba54fb3-c3e1-fe81-a776-ca4b69148c4d" ma:open="true" ma:isKeyword="false">
      <xsd:complexType>
        <xsd:sequence>
          <xsd:element ref="pc:Terms" minOccurs="0" maxOccurs="1"/>
        </xsd:sequence>
      </xsd:complex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90963d-48b8-42e8-a064-e2f251e3c64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c335747c-f578-468a-b968-3024d16f07f1}" ma:internalName="TaxCatchAll" ma:showField="CatchAllData" ma:web="aa90963d-48b8-42e8-a064-e2f251e3c64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115BBA-5EE2-4C92-82E2-D188EB9E30DB}">
  <ds:schemaRefs>
    <ds:schemaRef ds:uri="http://schemas.microsoft.com/office/2006/documentManagement/types"/>
    <ds:schemaRef ds:uri="b48eabcc-ad5b-4292-878e-4febbc50835d"/>
    <ds:schemaRef ds:uri="http://purl.org/dc/dcmitype/"/>
    <ds:schemaRef ds:uri="aa90963d-48b8-42e8-a064-e2f251e3c647"/>
    <ds:schemaRef ds:uri="http://purl.org/dc/elements/1.1/"/>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64812A9-6D19-4EFB-8088-7474B8F2A996}">
  <ds:schemaRefs>
    <ds:schemaRef ds:uri="aa90963d-48b8-42e8-a064-e2f251e3c647"/>
    <ds:schemaRef ds:uri="b48eabcc-ad5b-4292-878e-4febbc5083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DA29207-2787-489A-B55D-5599443E0D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4726</Words>
  <Application>Microsoft Office PowerPoint</Application>
  <PresentationFormat>Widescreen</PresentationFormat>
  <Paragraphs>545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Aptos</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EBY Design</dc:creator>
  <cp:lastModifiedBy>Susannah Hancock</cp:lastModifiedBy>
  <cp:revision>5</cp:revision>
  <dcterms:created xsi:type="dcterms:W3CDTF">2021-11-22T12:21:10Z</dcterms:created>
  <dcterms:modified xsi:type="dcterms:W3CDTF">2024-05-28T14:03:37Z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0x0101002BF91F6360BDD04F89F0DFDA44A8C8B9</vt:lpwstr>
  </property>
  <property fmtid="{D5CDD505-2E9C-101B-9397-08002B2CF9AE}" pid="3" name="MediaServiceImageTags">
    <vt:lpwstr/>
  </property>
</Properties>
</file>