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47_D17354D2.xml" ContentType="application/vnd.ms-powerpoint.comments+xml"/>
  <Override PartName="/ppt/notesSlides/notesSlide11.xml" ContentType="application/vnd.openxmlformats-officedocument.presentationml.notesSlide+xml"/>
  <Override PartName="/ppt/comments/modernComment_1A0_763AB09C.xml" ContentType="application/vnd.ms-powerpoint.comments+xml"/>
  <Override PartName="/ppt/notesSlides/notesSlide12.xml" ContentType="application/vnd.openxmlformats-officedocument.presentationml.notesSlide+xml"/>
  <Override PartName="/ppt/comments/modernComment_1A1_D09A9A2D.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4A_937EEADE.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omments/modernComment_156_2F9E3DC5.xml" ContentType="application/vnd.ms-powerpoint.comments+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0"/>
  </p:notesMasterIdLst>
  <p:sldIdLst>
    <p:sldId id="257" r:id="rId5"/>
    <p:sldId id="319" r:id="rId6"/>
    <p:sldId id="316" r:id="rId7"/>
    <p:sldId id="322" r:id="rId8"/>
    <p:sldId id="320" r:id="rId9"/>
    <p:sldId id="324" r:id="rId10"/>
    <p:sldId id="325" r:id="rId11"/>
    <p:sldId id="415" r:id="rId12"/>
    <p:sldId id="411" r:id="rId13"/>
    <p:sldId id="327" r:id="rId14"/>
    <p:sldId id="416" r:id="rId15"/>
    <p:sldId id="417" r:id="rId16"/>
    <p:sldId id="329" r:id="rId17"/>
    <p:sldId id="328" r:id="rId18"/>
    <p:sldId id="330" r:id="rId19"/>
    <p:sldId id="412" r:id="rId20"/>
    <p:sldId id="395" r:id="rId21"/>
    <p:sldId id="321" r:id="rId22"/>
    <p:sldId id="332" r:id="rId23"/>
    <p:sldId id="418" r:id="rId24"/>
    <p:sldId id="333" r:id="rId25"/>
    <p:sldId id="396" r:id="rId26"/>
    <p:sldId id="397" r:id="rId27"/>
    <p:sldId id="398" r:id="rId28"/>
    <p:sldId id="399" r:id="rId29"/>
    <p:sldId id="400" r:id="rId30"/>
    <p:sldId id="401" r:id="rId31"/>
    <p:sldId id="334" r:id="rId32"/>
    <p:sldId id="352" r:id="rId33"/>
    <p:sldId id="353" r:id="rId34"/>
    <p:sldId id="354" r:id="rId35"/>
    <p:sldId id="357" r:id="rId36"/>
    <p:sldId id="386" r:id="rId37"/>
    <p:sldId id="358" r:id="rId38"/>
    <p:sldId id="373" r:id="rId39"/>
    <p:sldId id="359" r:id="rId40"/>
    <p:sldId id="361" r:id="rId41"/>
    <p:sldId id="360" r:id="rId42"/>
    <p:sldId id="355" r:id="rId43"/>
    <p:sldId id="356" r:id="rId44"/>
    <p:sldId id="362" r:id="rId45"/>
    <p:sldId id="363" r:id="rId46"/>
    <p:sldId id="335" r:id="rId47"/>
    <p:sldId id="318" r:id="rId48"/>
    <p:sldId id="317" r:id="rId49"/>
    <p:sldId id="323" r:id="rId50"/>
    <p:sldId id="388" r:id="rId51"/>
    <p:sldId id="337" r:id="rId52"/>
    <p:sldId id="374" r:id="rId53"/>
    <p:sldId id="344" r:id="rId54"/>
    <p:sldId id="345" r:id="rId55"/>
    <p:sldId id="346" r:id="rId56"/>
    <p:sldId id="347" r:id="rId57"/>
    <p:sldId id="348" r:id="rId58"/>
    <p:sldId id="349" r:id="rId59"/>
    <p:sldId id="350" r:id="rId60"/>
    <p:sldId id="338" r:id="rId61"/>
    <p:sldId id="365" r:id="rId62"/>
    <p:sldId id="366" r:id="rId63"/>
    <p:sldId id="367" r:id="rId64"/>
    <p:sldId id="368" r:id="rId65"/>
    <p:sldId id="391" r:id="rId66"/>
    <p:sldId id="369" r:id="rId67"/>
    <p:sldId id="370" r:id="rId68"/>
    <p:sldId id="371" r:id="rId69"/>
    <p:sldId id="402" r:id="rId70"/>
    <p:sldId id="403" r:id="rId71"/>
    <p:sldId id="404" r:id="rId72"/>
    <p:sldId id="405" r:id="rId73"/>
    <p:sldId id="336" r:id="rId74"/>
    <p:sldId id="342" r:id="rId75"/>
    <p:sldId id="375" r:id="rId76"/>
    <p:sldId id="376" r:id="rId77"/>
    <p:sldId id="378" r:id="rId78"/>
    <p:sldId id="379" r:id="rId79"/>
    <p:sldId id="380" r:id="rId80"/>
    <p:sldId id="419" r:id="rId81"/>
    <p:sldId id="381" r:id="rId82"/>
    <p:sldId id="382" r:id="rId83"/>
    <p:sldId id="383" r:id="rId84"/>
    <p:sldId id="340" r:id="rId85"/>
    <p:sldId id="387" r:id="rId86"/>
    <p:sldId id="385" r:id="rId87"/>
    <p:sldId id="389" r:id="rId88"/>
    <p:sldId id="390"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81A55E1-374F-4742-8308-6B1996BBFEDB}">
          <p14:sldIdLst>
            <p14:sldId id="257"/>
            <p14:sldId id="319"/>
            <p14:sldId id="316"/>
            <p14:sldId id="322"/>
            <p14:sldId id="320"/>
            <p14:sldId id="324"/>
            <p14:sldId id="325"/>
            <p14:sldId id="415"/>
            <p14:sldId id="411"/>
            <p14:sldId id="327"/>
            <p14:sldId id="416"/>
            <p14:sldId id="417"/>
            <p14:sldId id="329"/>
            <p14:sldId id="328"/>
            <p14:sldId id="330"/>
            <p14:sldId id="412"/>
            <p14:sldId id="395"/>
            <p14:sldId id="321"/>
            <p14:sldId id="332"/>
            <p14:sldId id="418"/>
            <p14:sldId id="333"/>
            <p14:sldId id="396"/>
            <p14:sldId id="397"/>
            <p14:sldId id="398"/>
            <p14:sldId id="399"/>
            <p14:sldId id="400"/>
            <p14:sldId id="401"/>
            <p14:sldId id="334"/>
            <p14:sldId id="352"/>
            <p14:sldId id="353"/>
            <p14:sldId id="354"/>
            <p14:sldId id="357"/>
            <p14:sldId id="386"/>
            <p14:sldId id="358"/>
            <p14:sldId id="373"/>
            <p14:sldId id="359"/>
            <p14:sldId id="361"/>
            <p14:sldId id="360"/>
            <p14:sldId id="355"/>
            <p14:sldId id="356"/>
            <p14:sldId id="362"/>
            <p14:sldId id="363"/>
            <p14:sldId id="335"/>
            <p14:sldId id="318"/>
            <p14:sldId id="317"/>
            <p14:sldId id="323"/>
            <p14:sldId id="388"/>
            <p14:sldId id="337"/>
            <p14:sldId id="374"/>
            <p14:sldId id="344"/>
            <p14:sldId id="345"/>
            <p14:sldId id="346"/>
            <p14:sldId id="347"/>
            <p14:sldId id="348"/>
            <p14:sldId id="349"/>
            <p14:sldId id="350"/>
            <p14:sldId id="338"/>
            <p14:sldId id="365"/>
            <p14:sldId id="366"/>
            <p14:sldId id="367"/>
            <p14:sldId id="368"/>
            <p14:sldId id="391"/>
            <p14:sldId id="369"/>
            <p14:sldId id="370"/>
            <p14:sldId id="371"/>
            <p14:sldId id="402"/>
            <p14:sldId id="403"/>
            <p14:sldId id="404"/>
            <p14:sldId id="405"/>
            <p14:sldId id="336"/>
            <p14:sldId id="342"/>
            <p14:sldId id="375"/>
            <p14:sldId id="376"/>
            <p14:sldId id="378"/>
            <p14:sldId id="379"/>
            <p14:sldId id="380"/>
            <p14:sldId id="419"/>
            <p14:sldId id="381"/>
            <p14:sldId id="382"/>
            <p14:sldId id="383"/>
            <p14:sldId id="340"/>
            <p14:sldId id="387"/>
            <p14:sldId id="385"/>
            <p14:sldId id="389"/>
            <p14:sldId id="390"/>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651B73-F228-5EE5-FD75-EBA9D9B13035}" name="Vicki Maguire" initials="VM" userId="S::Vicki.maguire@nfcc.org.uk::8bf9e532-55b6-40cb-947e-db4ff80035eb" providerId="AD"/>
  <p188:author id="{02D021D2-89A4-9DC0-1177-545531A0BEC7}" name="Penny Newton" initials="PN" userId="S::penny.newton@nfcc.org.uk::2c4d1d3b-6d07-440c-8bc4-78d65b456041" providerId="AD"/>
  <p188:author id="{C9CC97EA-2497-59D9-8958-E1864ADC6F6D}" name="Allan Young" initials="AY" userId="S::allan.young@nfcc.org.uk::5f1e89b5-6901-4795-88e1-7ceb25e580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D22"/>
    <a:srgbClr val="43378A"/>
    <a:srgbClr val="E61B2A"/>
    <a:srgbClr val="D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435FFB-8626-4B53-A7F3-6F76927AB2D6}" v="427" dt="2026-02-09T15:09:27.9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5483" autoAdjust="0"/>
    <p:restoredTop sz="70823" autoAdjust="0"/>
  </p:normalViewPr>
  <p:slideViewPr>
    <p:cSldViewPr snapToGrid="0">
      <p:cViewPr varScale="1">
        <p:scale>
          <a:sx n="77" d="100"/>
          <a:sy n="77" d="100"/>
        </p:scale>
        <p:origin x="118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notesMaster" Target="notesMasters/notesMaster1.xml"/><Relationship Id="rId95" Type="http://schemas.microsoft.com/office/2015/10/relationships/revisionInfo" Target="revisionInfo.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presProps" Target="presProps.xml"/><Relationship Id="rId9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omments/modernComment_1A0_763AB09C.xml><?xml version="1.0" encoding="utf-8"?>
<p188:cmLst xmlns:a="http://schemas.openxmlformats.org/drawingml/2006/main" xmlns:r="http://schemas.openxmlformats.org/officeDocument/2006/relationships" xmlns:p188="http://schemas.microsoft.com/office/powerpoint/2018/8/main">
  <p188:cm id="{AC1C66C7-FD31-4B8A-AD1C-2A21786B11E9}" authorId="{02D021D2-89A4-9DC0-1177-545531A0BEC7}" status="resolved" created="2026-02-06T10:08:49.688" complete="100000">
    <ac:deMkLst xmlns:ac="http://schemas.microsoft.com/office/drawing/2013/main/command">
      <pc:docMk xmlns:pc="http://schemas.microsoft.com/office/powerpoint/2013/main/command"/>
      <pc:sldMk xmlns:pc="http://schemas.microsoft.com/office/powerpoint/2013/main/command" cId="1983557788" sldId="416"/>
      <ac:picMk id="5" creationId="{B9127EF8-78F1-4938-ECF1-05DDF0233904}"/>
    </ac:deMkLst>
    <p188:txBody>
      <a:bodyPr/>
      <a:lstStyle/>
      <a:p>
        <a:r>
          <a:rPr lang="en-GB"/>
          <a:t>Split image to 3 slides to enable the boxes to be readable </a:t>
        </a:r>
      </a:p>
    </p188:txBody>
  </p188:cm>
</p188:cmLst>
</file>

<file path=ppt/comments/modernComment_1A1_D09A9A2D.xml><?xml version="1.0" encoding="utf-8"?>
<p188:cmLst xmlns:a="http://schemas.openxmlformats.org/drawingml/2006/main" xmlns:r="http://schemas.openxmlformats.org/officeDocument/2006/relationships" xmlns:p188="http://schemas.microsoft.com/office/powerpoint/2018/8/main">
  <p188:cm id="{9ABED31F-77B3-44E7-B1D4-A6D9C687076D}" authorId="{02D021D2-89A4-9DC0-1177-545531A0BEC7}" status="resolved" created="2026-02-06T10:08:49.688" complete="100000">
    <ac:deMkLst xmlns:ac="http://schemas.microsoft.com/office/drawing/2013/main/command">
      <pc:docMk xmlns:pc="http://schemas.microsoft.com/office/powerpoint/2013/main/command"/>
      <pc:sldMk xmlns:pc="http://schemas.microsoft.com/office/powerpoint/2013/main/command" cId="3499792941" sldId="417"/>
      <ac:picMk id="5" creationId="{C956D61D-2486-118D-EC14-8E2BC32A200D}"/>
    </ac:deMkLst>
    <p188:txBody>
      <a:bodyPr/>
      <a:lstStyle/>
      <a:p>
        <a:r>
          <a:rPr lang="en-GB"/>
          <a:t>Split image to 3 slides to enable the boxes to be readable </a:t>
        </a:r>
      </a:p>
    </p188:txBody>
  </p188:cm>
</p188:cmLst>
</file>

<file path=ppt/comments/modernComment_14A_937EEADE.xml><?xml version="1.0" encoding="utf-8"?>
<p188:cmLst xmlns:a="http://schemas.openxmlformats.org/drawingml/2006/main" xmlns:r="http://schemas.openxmlformats.org/officeDocument/2006/relationships" xmlns:p188="http://schemas.microsoft.com/office/powerpoint/2018/8/main">
  <p188:cm id="{A6ED992E-170D-4014-A73C-4E95CF17CDA0}" authorId="{02D021D2-89A4-9DC0-1177-545531A0BEC7}" status="resolved" created="2026-02-06T10:12:25.114" complete="100000">
    <pc:sldMkLst xmlns:pc="http://schemas.microsoft.com/office/powerpoint/2013/main/command">
      <pc:docMk/>
      <pc:sldMk cId="2474568414" sldId="330"/>
    </pc:sldMkLst>
    <p188:txBody>
      <a:bodyPr/>
      <a:lstStyle/>
      <a:p>
        <a:r>
          <a:rPr lang="en-GB"/>
          <a:t>Split this into 2 slides with bullets to explain the reasons </a:t>
        </a:r>
      </a:p>
    </p188:txBody>
  </p188:cm>
</p188:cmLst>
</file>

<file path=ppt/comments/modernComment_147_D17354D2.xml><?xml version="1.0" encoding="utf-8"?>
<p188:cmLst xmlns:a="http://schemas.openxmlformats.org/drawingml/2006/main" xmlns:r="http://schemas.openxmlformats.org/officeDocument/2006/relationships" xmlns:p188="http://schemas.microsoft.com/office/powerpoint/2018/8/main">
  <p188:cm id="{B144D437-28D4-4E75-9F4E-43BF61C815AC}" authorId="{02D021D2-89A4-9DC0-1177-545531A0BEC7}" status="resolved" created="2026-02-06T10:08:49.688" complete="100000">
    <ac:deMkLst xmlns:ac="http://schemas.microsoft.com/office/drawing/2013/main/command">
      <pc:docMk xmlns:pc="http://schemas.microsoft.com/office/powerpoint/2013/main/command"/>
      <pc:sldMk xmlns:pc="http://schemas.microsoft.com/office/powerpoint/2013/main/command" cId="3513996498" sldId="327"/>
      <ac:picMk id="5" creationId="{8EAA36C8-355D-7569-1F53-70AEA216C452}"/>
    </ac:deMkLst>
    <p188:txBody>
      <a:bodyPr/>
      <a:lstStyle/>
      <a:p>
        <a:r>
          <a:rPr lang="en-GB"/>
          <a:t>Split image to 3 slides to enable the boxes to be readable </a:t>
        </a:r>
      </a:p>
    </p188:txBody>
  </p188:cm>
</p188:cmLst>
</file>

<file path=ppt/comments/modernComment_156_2F9E3DC5.xml><?xml version="1.0" encoding="utf-8"?>
<p188:cmLst xmlns:a="http://schemas.openxmlformats.org/drawingml/2006/main" xmlns:r="http://schemas.openxmlformats.org/officeDocument/2006/relationships" xmlns:p188="http://schemas.microsoft.com/office/powerpoint/2018/8/main">
  <p188:cm id="{3DAB34C7-50F5-4D71-9250-E8B17A85497B}" authorId="{88651B73-F228-5EE5-FD75-EBA9D9B13035}" status="resolved" created="2025-10-28T15:49:21.457" complete="100000">
    <ac:txMkLst xmlns:ac="http://schemas.microsoft.com/office/drawing/2013/main/command">
      <pc:docMk xmlns:pc="http://schemas.microsoft.com/office/powerpoint/2013/main/command"/>
      <pc:sldMk xmlns:pc="http://schemas.microsoft.com/office/powerpoint/2013/main/command" cId="798899653" sldId="342"/>
      <ac:spMk id="3" creationId="{3D0756B7-8B2F-F507-8AE8-50122738BF9C}"/>
      <ac:txMk cp="340" len="5">
        <ac:context len="388" hash="3390004723"/>
      </ac:txMk>
    </ac:txMkLst>
    <p188:pos x="6106165" y="3483521"/>
    <p188:replyLst>
      <p188:reply id="{B352CCE5-AE26-4E74-A329-CF0871F7A42A}" authorId="{C9CC97EA-2497-59D9-8958-E1864ADC6F6D}" created="2025-11-05T11:21:08.766">
        <p188:txBody>
          <a:bodyPr/>
          <a:lstStyle/>
          <a:p>
            <a:r>
              <a:rPr lang="en-GB"/>
              <a:t>wording corrected</a:t>
            </a:r>
          </a:p>
        </p188:txBody>
      </p188:reply>
    </p188:replyLst>
    <p188:txBody>
      <a:bodyPr/>
      <a:lstStyle/>
      <a:p>
        <a:r>
          <a:rPr lang="en-GB"/>
          <a:t>Word missing here?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6911C2-B581-4AFF-9258-556036BB884F}" type="datetimeFigureOut">
              <a:rPr lang="en-GB" smtClean="0"/>
              <a:t>18/02/2026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6E7EEC-F799-4673-9D4C-3C4BED324210}" type="slidenum">
              <a:rPr lang="en-GB" smtClean="0"/>
              <a:t>‹#›</a:t>
            </a:fld>
            <a:endParaRPr lang="en-GB"/>
          </a:p>
        </p:txBody>
      </p:sp>
    </p:spTree>
    <p:extLst>
      <p:ext uri="{BB962C8B-B14F-4D97-AF65-F5344CB8AC3E}">
        <p14:creationId xmlns:p14="http://schemas.microsoft.com/office/powerpoint/2010/main" val="2317472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padlet.com/CListerVictory/challenging-scenarios-aydmlx0sxeyt6tsm"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C6E7EEC-F799-4673-9D4C-3C4BED324210}" type="slidenum">
              <a:rPr lang="en-GB" smtClean="0"/>
              <a:t>1</a:t>
            </a:fld>
            <a:endParaRPr lang="en-GB"/>
          </a:p>
        </p:txBody>
      </p:sp>
    </p:spTree>
    <p:extLst>
      <p:ext uri="{BB962C8B-B14F-4D97-AF65-F5344CB8AC3E}">
        <p14:creationId xmlns:p14="http://schemas.microsoft.com/office/powerpoint/2010/main" val="2924735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DA356-B1C8-3714-3A2D-41C11A7CD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B4E96-11B4-4610-CF93-4D5EF9B3E5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AE3DD-C5AB-7CE0-EF24-56DEF67164C2}"/>
              </a:ext>
            </a:extLst>
          </p:cNvPr>
          <p:cNvSpPr>
            <a:spLocks noGrp="1"/>
          </p:cNvSpPr>
          <p:nvPr>
            <p:ph type="body" idx="1"/>
          </p:nvPr>
        </p:nvSpPr>
        <p:spPr/>
        <p:txBody>
          <a:bodyPr/>
          <a:lstStyle/>
          <a:p>
            <a:r>
              <a:rPr lang="en-GB" b="1"/>
              <a:t>Acknowledgements (2025)</a:t>
            </a:r>
          </a:p>
          <a:p>
            <a:r>
              <a:rPr lang="en-GB"/>
              <a:t>This course was created by a working group of staff from FRSs and NFCC, with thanks to:</a:t>
            </a:r>
          </a:p>
          <a:p>
            <a:pPr marL="171450" indent="-171450">
              <a:buFontTx/>
              <a:buChar char="-"/>
            </a:pPr>
            <a:r>
              <a:rPr lang="en-GB"/>
              <a:t>Aileen Wilson (Essex County FRS)</a:t>
            </a:r>
          </a:p>
          <a:p>
            <a:pPr marL="171450" indent="-171450">
              <a:buFontTx/>
              <a:buChar char="-"/>
            </a:pPr>
            <a:r>
              <a:rPr lang="en-GB"/>
              <a:t>Allan Young (NFCC)</a:t>
            </a:r>
          </a:p>
          <a:p>
            <a:pPr marL="171450" indent="-171450">
              <a:buFontTx/>
              <a:buChar char="-"/>
            </a:pPr>
            <a:r>
              <a:rPr lang="en-GB"/>
              <a:t>Amy Jenkins (South Wales FRS)</a:t>
            </a:r>
          </a:p>
          <a:p>
            <a:pPr marL="171450" indent="-171450">
              <a:buFontTx/>
              <a:buChar char="-"/>
            </a:pPr>
            <a:r>
              <a:rPr lang="en-GB"/>
              <a:t>Arron Kite (Derbyshire FRS)</a:t>
            </a:r>
          </a:p>
          <a:p>
            <a:pPr marL="171450" indent="-171450">
              <a:buFontTx/>
              <a:buChar char="-"/>
            </a:pPr>
            <a:r>
              <a:rPr lang="en-GB"/>
              <a:t>Clair Victory (South Yorkshire FRS)</a:t>
            </a:r>
          </a:p>
          <a:p>
            <a:pPr marL="171450" indent="-171450">
              <a:buFontTx/>
              <a:buChar char="-"/>
            </a:pPr>
            <a:r>
              <a:rPr lang="en-GB"/>
              <a:t>David Shortt (Northern Ireland FRS)</a:t>
            </a:r>
          </a:p>
          <a:p>
            <a:pPr marL="171450" indent="-171450">
              <a:buFontTx/>
              <a:buChar char="-"/>
            </a:pPr>
            <a:r>
              <a:rPr lang="en-GB"/>
              <a:t>David Ward (West Midlands FS)</a:t>
            </a:r>
          </a:p>
          <a:p>
            <a:pPr marL="171450" indent="-171450">
              <a:buFontTx/>
              <a:buChar char="-"/>
            </a:pPr>
            <a:r>
              <a:rPr lang="en-GB"/>
              <a:t>Ed Harvey (Northamptonshire FRS)</a:t>
            </a:r>
          </a:p>
          <a:p>
            <a:pPr marL="171450" indent="-171450">
              <a:buFontTx/>
              <a:buChar char="-"/>
            </a:pPr>
            <a:r>
              <a:rPr lang="en-GB"/>
              <a:t>Emma Biffi (West Sussex FRS)</a:t>
            </a:r>
          </a:p>
          <a:p>
            <a:pPr marL="171450" indent="-171450">
              <a:buFontTx/>
              <a:buChar char="-"/>
            </a:pPr>
            <a:r>
              <a:rPr lang="en-GB"/>
              <a:t>Gary Williams (NFCC)</a:t>
            </a:r>
          </a:p>
          <a:p>
            <a:pPr marL="171450" indent="-171450">
              <a:buFontTx/>
              <a:buChar char="-"/>
            </a:pPr>
            <a:r>
              <a:rPr lang="en-GB"/>
              <a:t>Gemma McDonough (Lancashire FRS)</a:t>
            </a:r>
          </a:p>
          <a:p>
            <a:pPr marL="171450" indent="-171450">
              <a:buFontTx/>
              <a:buChar char="-"/>
            </a:pPr>
            <a:r>
              <a:rPr lang="en-GB"/>
              <a:t>Gerry Davis (Merseyside FRS)</a:t>
            </a:r>
          </a:p>
          <a:p>
            <a:pPr marL="171450" indent="-171450">
              <a:buFontTx/>
              <a:buChar char="-"/>
            </a:pPr>
            <a:r>
              <a:rPr lang="en-GB"/>
              <a:t>Graham Harmour (West Sussex FRS)</a:t>
            </a:r>
          </a:p>
          <a:p>
            <a:pPr marL="171450" indent="-171450">
              <a:buFontTx/>
              <a:buChar char="-"/>
            </a:pPr>
            <a:r>
              <a:rPr lang="en-GB"/>
              <a:t>Holly Willis (County Durham &amp; Darlington FRS)</a:t>
            </a:r>
          </a:p>
          <a:p>
            <a:pPr marL="171450" indent="-171450">
              <a:buFontTx/>
              <a:buChar char="-"/>
            </a:pPr>
            <a:r>
              <a:rPr lang="en-GB"/>
              <a:t>JP Charlton (Kent FRS)</a:t>
            </a:r>
          </a:p>
          <a:p>
            <a:pPr marL="171450" indent="-171450">
              <a:buFontTx/>
              <a:buChar char="-"/>
            </a:pPr>
            <a:r>
              <a:rPr lang="en-GB"/>
              <a:t>Julie Rea (Northern Ireland FRS)</a:t>
            </a:r>
          </a:p>
          <a:p>
            <a:pPr marL="171450" indent="-171450">
              <a:buFontTx/>
              <a:buChar char="-"/>
            </a:pPr>
            <a:r>
              <a:rPr lang="en-GB"/>
              <a:t>Karen Mayze (Mid and West Wales FRS)</a:t>
            </a:r>
          </a:p>
          <a:p>
            <a:pPr marL="171450" indent="-171450">
              <a:buFontTx/>
              <a:buChar char="-"/>
            </a:pPr>
            <a:r>
              <a:rPr lang="en-GB"/>
              <a:t>Natasha Neale (Nottinghamshire FRS)</a:t>
            </a:r>
          </a:p>
          <a:p>
            <a:pPr marL="171450" indent="-171450">
              <a:buFontTx/>
              <a:buChar char="-"/>
            </a:pPr>
            <a:r>
              <a:rPr lang="en-GB"/>
              <a:t>Nicholas Cooper (Greater Manchester FRS)</a:t>
            </a:r>
          </a:p>
          <a:p>
            <a:pPr marL="171450" indent="-171450">
              <a:buFontTx/>
              <a:buChar char="-"/>
            </a:pPr>
            <a:r>
              <a:rPr lang="en-GB"/>
              <a:t>Norman Rees (South Wales FRS)</a:t>
            </a:r>
          </a:p>
          <a:p>
            <a:pPr marL="171450" indent="-171450">
              <a:buFontTx/>
              <a:buChar char="-"/>
            </a:pPr>
            <a:r>
              <a:rPr lang="en-GB"/>
              <a:t>Mark Bennett (Lincolnshire FRS)</a:t>
            </a:r>
          </a:p>
          <a:p>
            <a:pPr marL="171450" indent="-171450">
              <a:buFontTx/>
              <a:buChar char="-"/>
            </a:pPr>
            <a:r>
              <a:rPr lang="en-GB"/>
              <a:t>Michelle Bates (Northamptonshire FRS)</a:t>
            </a:r>
          </a:p>
          <a:p>
            <a:pPr marL="171450" indent="-171450">
              <a:buFontTx/>
              <a:buChar char="-"/>
            </a:pPr>
            <a:r>
              <a:rPr lang="en-GB"/>
              <a:t>Rachel Hughes (Derbyshire FRS)</a:t>
            </a:r>
          </a:p>
          <a:p>
            <a:pPr marL="171450" indent="-171450">
              <a:buFontTx/>
              <a:buChar char="-"/>
            </a:pPr>
            <a:r>
              <a:rPr lang="en-GB"/>
              <a:t>Ruth Cairns (Scottish FRS)</a:t>
            </a:r>
          </a:p>
          <a:p>
            <a:pPr marL="171450" indent="-171450">
              <a:buFontTx/>
              <a:buChar char="-"/>
            </a:pPr>
            <a:r>
              <a:rPr lang="en-GB"/>
              <a:t>Sarah Gustafson (London FB)</a:t>
            </a:r>
          </a:p>
          <a:p>
            <a:pPr marL="171450" indent="-171450">
              <a:buFontTx/>
              <a:buChar char="-"/>
            </a:pPr>
            <a:r>
              <a:rPr lang="en-GB"/>
              <a:t>Stephen Gallagher (South Wales FRS)</a:t>
            </a:r>
          </a:p>
          <a:p>
            <a:pPr marL="171450" indent="-171450">
              <a:buFontTx/>
              <a:buChar char="-"/>
            </a:pPr>
            <a:r>
              <a:rPr lang="en-GB"/>
              <a:t>Wayne Burney (Kent FRS)</a:t>
            </a:r>
          </a:p>
        </p:txBody>
      </p:sp>
      <p:sp>
        <p:nvSpPr>
          <p:cNvPr id="4" name="Slide Number Placeholder 3">
            <a:extLst>
              <a:ext uri="{FF2B5EF4-FFF2-40B4-BE49-F238E27FC236}">
                <a16:creationId xmlns:a16="http://schemas.microsoft.com/office/drawing/2014/main" id="{C605BF46-FD35-A93D-790E-7E4361E23BF0}"/>
              </a:ext>
            </a:extLst>
          </p:cNvPr>
          <p:cNvSpPr>
            <a:spLocks noGrp="1"/>
          </p:cNvSpPr>
          <p:nvPr>
            <p:ph type="sldNum" sz="quarter" idx="5"/>
          </p:nvPr>
        </p:nvSpPr>
        <p:spPr/>
        <p:txBody>
          <a:bodyPr/>
          <a:lstStyle/>
          <a:p>
            <a:fld id="{1C6E7EEC-F799-4673-9D4C-3C4BED324210}" type="slidenum">
              <a:rPr lang="en-GB" smtClean="0"/>
              <a:t>2</a:t>
            </a:fld>
            <a:endParaRPr lang="en-GB"/>
          </a:p>
        </p:txBody>
      </p:sp>
    </p:spTree>
    <p:extLst>
      <p:ext uri="{BB962C8B-B14F-4D97-AF65-F5344CB8AC3E}">
        <p14:creationId xmlns:p14="http://schemas.microsoft.com/office/powerpoint/2010/main" val="2314809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F4818-9DEA-F70E-B866-BF33AE2909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6F25EE-E114-A7AA-90A9-BAA4F9CA7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7C8504-FC6B-D875-26D8-3991E879CFC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2E5F24E-A657-B9ED-9110-02D073DFCE0D}"/>
              </a:ext>
            </a:extLst>
          </p:cNvPr>
          <p:cNvSpPr>
            <a:spLocks noGrp="1"/>
          </p:cNvSpPr>
          <p:nvPr>
            <p:ph type="sldNum" sz="quarter" idx="5"/>
          </p:nvPr>
        </p:nvSpPr>
        <p:spPr/>
        <p:txBody>
          <a:bodyPr/>
          <a:lstStyle/>
          <a:p>
            <a:fld id="{1C6E7EEC-F799-4673-9D4C-3C4BED324210}" type="slidenum">
              <a:rPr lang="en-GB" smtClean="0"/>
              <a:t>3</a:t>
            </a:fld>
            <a:endParaRPr lang="en-GB"/>
          </a:p>
        </p:txBody>
      </p:sp>
    </p:spTree>
    <p:extLst>
      <p:ext uri="{BB962C8B-B14F-4D97-AF65-F5344CB8AC3E}">
        <p14:creationId xmlns:p14="http://schemas.microsoft.com/office/powerpoint/2010/main" val="1924811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C6E7EEC-F799-4673-9D4C-3C4BED324210}" type="slidenum">
              <a:rPr lang="en-GB" smtClean="0"/>
              <a:t>4</a:t>
            </a:fld>
            <a:endParaRPr lang="en-GB"/>
          </a:p>
        </p:txBody>
      </p:sp>
    </p:spTree>
    <p:extLst>
      <p:ext uri="{BB962C8B-B14F-4D97-AF65-F5344CB8AC3E}">
        <p14:creationId xmlns:p14="http://schemas.microsoft.com/office/powerpoint/2010/main" val="697608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8B9E4-8A2E-097F-0AFC-D804DE740D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1DE511-60C0-299E-30C9-1E7AB805A5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152E7A-3E0B-0D05-45FD-A4A3F159657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97C3D6F-4674-1F41-1A83-AC916388C62C}"/>
              </a:ext>
            </a:extLst>
          </p:cNvPr>
          <p:cNvSpPr>
            <a:spLocks noGrp="1"/>
          </p:cNvSpPr>
          <p:nvPr>
            <p:ph type="sldNum" sz="quarter" idx="5"/>
          </p:nvPr>
        </p:nvSpPr>
        <p:spPr/>
        <p:txBody>
          <a:bodyPr/>
          <a:lstStyle/>
          <a:p>
            <a:fld id="{1C6E7EEC-F799-4673-9D4C-3C4BED324210}" type="slidenum">
              <a:rPr lang="en-GB" smtClean="0"/>
              <a:t>5</a:t>
            </a:fld>
            <a:endParaRPr lang="en-GB"/>
          </a:p>
        </p:txBody>
      </p:sp>
    </p:spTree>
    <p:extLst>
      <p:ext uri="{BB962C8B-B14F-4D97-AF65-F5344CB8AC3E}">
        <p14:creationId xmlns:p14="http://schemas.microsoft.com/office/powerpoint/2010/main" val="449809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C6C11-17AB-622F-C444-2418D4A84B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6F0082-53B4-A537-D300-85D0EDE14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890514-54C3-9FC6-2BE5-5BFC9433417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935DECF-CCC5-90E0-777A-F491A1D9E9E8}"/>
              </a:ext>
            </a:extLst>
          </p:cNvPr>
          <p:cNvSpPr>
            <a:spLocks noGrp="1"/>
          </p:cNvSpPr>
          <p:nvPr>
            <p:ph type="sldNum" sz="quarter" idx="5"/>
          </p:nvPr>
        </p:nvSpPr>
        <p:spPr/>
        <p:txBody>
          <a:bodyPr/>
          <a:lstStyle/>
          <a:p>
            <a:fld id="{1C6E7EEC-F799-4673-9D4C-3C4BED324210}" type="slidenum">
              <a:rPr lang="en-GB" smtClean="0"/>
              <a:t>6</a:t>
            </a:fld>
            <a:endParaRPr lang="en-GB"/>
          </a:p>
        </p:txBody>
      </p:sp>
    </p:spTree>
    <p:extLst>
      <p:ext uri="{BB962C8B-B14F-4D97-AF65-F5344CB8AC3E}">
        <p14:creationId xmlns:p14="http://schemas.microsoft.com/office/powerpoint/2010/main" val="2626521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60153-BD4B-18C2-CBDD-A20911578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23830-3056-5C9F-CCFF-BF1B59C738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8AC1EB-1CC2-34F4-F6C4-F7961C4306E6}"/>
              </a:ext>
            </a:extLst>
          </p:cNvPr>
          <p:cNvSpPr>
            <a:spLocks noGrp="1"/>
          </p:cNvSpPr>
          <p:nvPr>
            <p:ph type="body" idx="1"/>
          </p:nvPr>
        </p:nvSpPr>
        <p:spPr/>
        <p:txBody>
          <a:bodyPr/>
          <a:lstStyle/>
          <a:p>
            <a:r>
              <a:rPr lang="en-GB"/>
              <a:t>Please Note: It is noted that the term Special Educational Needs may not be used by all organisations, however it remains the terminology used by UK Government so is used throughout this document.</a:t>
            </a:r>
          </a:p>
          <a:p>
            <a:r>
              <a:rPr lang="en-GB"/>
              <a:t>Ref: https://www.gov.uk/government/publications/send-code-of-practice-0-to-25 </a:t>
            </a:r>
          </a:p>
        </p:txBody>
      </p:sp>
      <p:sp>
        <p:nvSpPr>
          <p:cNvPr id="4" name="Slide Number Placeholder 3">
            <a:extLst>
              <a:ext uri="{FF2B5EF4-FFF2-40B4-BE49-F238E27FC236}">
                <a16:creationId xmlns:a16="http://schemas.microsoft.com/office/drawing/2014/main" id="{BBFE8B78-58E8-1F6E-510F-988845363BB3}"/>
              </a:ext>
            </a:extLst>
          </p:cNvPr>
          <p:cNvSpPr>
            <a:spLocks noGrp="1"/>
          </p:cNvSpPr>
          <p:nvPr>
            <p:ph type="sldNum" sz="quarter" idx="5"/>
          </p:nvPr>
        </p:nvSpPr>
        <p:spPr/>
        <p:txBody>
          <a:bodyPr/>
          <a:lstStyle/>
          <a:p>
            <a:fld id="{1C6E7EEC-F799-4673-9D4C-3C4BED324210}" type="slidenum">
              <a:rPr lang="en-GB" smtClean="0"/>
              <a:t>7</a:t>
            </a:fld>
            <a:endParaRPr lang="en-GB"/>
          </a:p>
        </p:txBody>
      </p:sp>
    </p:spTree>
    <p:extLst>
      <p:ext uri="{BB962C8B-B14F-4D97-AF65-F5344CB8AC3E}">
        <p14:creationId xmlns:p14="http://schemas.microsoft.com/office/powerpoint/2010/main" val="195786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88478-F3EA-FFCA-429E-47B8D3A94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708B9-329F-0BB8-9F65-6EC609B553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7C7E15-EAEF-856E-B8AC-681DAD68545C}"/>
              </a:ext>
            </a:extLst>
          </p:cNvPr>
          <p:cNvSpPr>
            <a:spLocks noGrp="1"/>
          </p:cNvSpPr>
          <p:nvPr>
            <p:ph type="body" idx="1"/>
          </p:nvPr>
        </p:nvSpPr>
        <p:spPr/>
        <p:txBody>
          <a:bodyPr/>
          <a:lstStyle/>
          <a:p>
            <a:r>
              <a:rPr lang="en-GB" b="1"/>
              <a:t>How can your Fire Cadet programme facilitate this?</a:t>
            </a:r>
          </a:p>
          <a:p>
            <a:r>
              <a:rPr lang="en-GB"/>
              <a:t>Physiological</a:t>
            </a:r>
            <a:r>
              <a:rPr lang="en-GB" baseline="0"/>
              <a:t> needs – without these basic needs, young people cannot focus on other aspects of their development.</a:t>
            </a:r>
          </a:p>
          <a:p>
            <a:r>
              <a:rPr lang="en-GB" baseline="0"/>
              <a:t>Safety needs – a predictable environment with a sense of security will allow a young person to feel comfortable.</a:t>
            </a:r>
          </a:p>
          <a:p>
            <a:r>
              <a:rPr lang="en-GB" baseline="0"/>
              <a:t>Love and belonging – forging relationships and being part of a group will allow young people to engage in activities where they feel appreciated.</a:t>
            </a:r>
          </a:p>
          <a:p>
            <a:r>
              <a:rPr lang="en-GB" baseline="0"/>
              <a:t>Esteem – building on their own esteem and gaining recognition from others can improve confidence and develop a positive self image.</a:t>
            </a:r>
          </a:p>
          <a:p>
            <a:r>
              <a:rPr lang="en-GB" baseline="0"/>
              <a:t>Self – actualisation – once a young person reaches this level they will have a desire to fulfil their personal potential and realise their own accomplishments.</a:t>
            </a:r>
          </a:p>
          <a:p>
            <a:endParaRPr lang="en-GB"/>
          </a:p>
          <a:p>
            <a:endParaRPr lang="en-GB"/>
          </a:p>
        </p:txBody>
      </p:sp>
      <p:sp>
        <p:nvSpPr>
          <p:cNvPr id="4" name="Slide Number Placeholder 3">
            <a:extLst>
              <a:ext uri="{FF2B5EF4-FFF2-40B4-BE49-F238E27FC236}">
                <a16:creationId xmlns:a16="http://schemas.microsoft.com/office/drawing/2014/main" id="{AEE0BC2C-80D2-2DB1-8DA0-B46560B85666}"/>
              </a:ext>
            </a:extLst>
          </p:cNvPr>
          <p:cNvSpPr>
            <a:spLocks noGrp="1"/>
          </p:cNvSpPr>
          <p:nvPr>
            <p:ph type="sldNum" sz="quarter" idx="5"/>
          </p:nvPr>
        </p:nvSpPr>
        <p:spPr/>
        <p:txBody>
          <a:bodyPr/>
          <a:lstStyle/>
          <a:p>
            <a:fld id="{1C6E7EEC-F799-4673-9D4C-3C4BED324210}" type="slidenum">
              <a:rPr lang="en-GB" smtClean="0"/>
              <a:t>8</a:t>
            </a:fld>
            <a:endParaRPr lang="en-GB"/>
          </a:p>
        </p:txBody>
      </p:sp>
    </p:spTree>
    <p:extLst>
      <p:ext uri="{BB962C8B-B14F-4D97-AF65-F5344CB8AC3E}">
        <p14:creationId xmlns:p14="http://schemas.microsoft.com/office/powerpoint/2010/main" val="1571475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231EA-4005-4BA4-7218-24896E72E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169A2-0007-8017-1B7A-00CE5CA63C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6DDEF-23C9-DAE2-46C3-1CCE2DBB446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D3CD7CA-9A08-CB26-3D8C-63326A6CFD94}"/>
              </a:ext>
            </a:extLst>
          </p:cNvPr>
          <p:cNvSpPr>
            <a:spLocks noGrp="1"/>
          </p:cNvSpPr>
          <p:nvPr>
            <p:ph type="sldNum" sz="quarter" idx="5"/>
          </p:nvPr>
        </p:nvSpPr>
        <p:spPr/>
        <p:txBody>
          <a:bodyPr/>
          <a:lstStyle/>
          <a:p>
            <a:fld id="{1C6E7EEC-F799-4673-9D4C-3C4BED324210}" type="slidenum">
              <a:rPr lang="en-GB" smtClean="0"/>
              <a:t>9</a:t>
            </a:fld>
            <a:endParaRPr lang="en-GB"/>
          </a:p>
        </p:txBody>
      </p:sp>
    </p:spTree>
    <p:extLst>
      <p:ext uri="{BB962C8B-B14F-4D97-AF65-F5344CB8AC3E}">
        <p14:creationId xmlns:p14="http://schemas.microsoft.com/office/powerpoint/2010/main" val="3400900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AC6FB-33C0-4C7A-DBB8-9AB12EF910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3D96F2-9885-8D13-BF3B-4AEF22788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2E5DFC-50CB-55BE-839E-E046D47DE2E0}"/>
              </a:ext>
            </a:extLst>
          </p:cNvPr>
          <p:cNvSpPr>
            <a:spLocks noGrp="1"/>
          </p:cNvSpPr>
          <p:nvPr>
            <p:ph type="body" idx="1"/>
          </p:nvPr>
        </p:nvSpPr>
        <p:spPr/>
        <p:txBody>
          <a:bodyPr/>
          <a:lstStyle/>
          <a:p>
            <a:r>
              <a:rPr lang="en-GB"/>
              <a:t>Note: As Fire Cadets is a uniformed youth organisation, a youth work code of ethics has been incorporated into this content.  This content should not detract from individual Fire and Rescue Service code of ethics and FRS Values which should also be adhered to; however, it is recognised these may be covered within other induction trainings.</a:t>
            </a:r>
          </a:p>
        </p:txBody>
      </p:sp>
      <p:sp>
        <p:nvSpPr>
          <p:cNvPr id="4" name="Slide Number Placeholder 3">
            <a:extLst>
              <a:ext uri="{FF2B5EF4-FFF2-40B4-BE49-F238E27FC236}">
                <a16:creationId xmlns:a16="http://schemas.microsoft.com/office/drawing/2014/main" id="{9D1C2500-9953-5A2E-4EBF-955A2FC5FEF7}"/>
              </a:ext>
            </a:extLst>
          </p:cNvPr>
          <p:cNvSpPr>
            <a:spLocks noGrp="1"/>
          </p:cNvSpPr>
          <p:nvPr>
            <p:ph type="sldNum" sz="quarter" idx="5"/>
          </p:nvPr>
        </p:nvSpPr>
        <p:spPr/>
        <p:txBody>
          <a:bodyPr/>
          <a:lstStyle/>
          <a:p>
            <a:fld id="{1C6E7EEC-F799-4673-9D4C-3C4BED324210}" type="slidenum">
              <a:rPr lang="en-GB" smtClean="0"/>
              <a:t>10</a:t>
            </a:fld>
            <a:endParaRPr lang="en-GB"/>
          </a:p>
        </p:txBody>
      </p:sp>
    </p:spTree>
    <p:extLst>
      <p:ext uri="{BB962C8B-B14F-4D97-AF65-F5344CB8AC3E}">
        <p14:creationId xmlns:p14="http://schemas.microsoft.com/office/powerpoint/2010/main" val="1466021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189D5-9705-B3EA-4939-4D74F528E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4217DD-6C18-91FC-274D-4F59463570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7759FF-3FD1-C1EF-49BA-9D20601F2FD8}"/>
              </a:ext>
            </a:extLst>
          </p:cNvPr>
          <p:cNvSpPr>
            <a:spLocks noGrp="1"/>
          </p:cNvSpPr>
          <p:nvPr>
            <p:ph type="body" idx="1"/>
          </p:nvPr>
        </p:nvSpPr>
        <p:spPr/>
        <p:txBody>
          <a:bodyPr/>
          <a:lstStyle/>
          <a:p>
            <a:r>
              <a:rPr lang="en-GB"/>
              <a:t>Note: As Fire Cadets is a uniformed youth organisation, a youth work code of ethics has been incorporated into this content.  This content should not detract from individual Fire and Rescue Service code of ethics and FRS Values which should also be adhered to; however, it is recognised these may be covered within other induction trainings.</a:t>
            </a:r>
          </a:p>
        </p:txBody>
      </p:sp>
      <p:sp>
        <p:nvSpPr>
          <p:cNvPr id="4" name="Slide Number Placeholder 3">
            <a:extLst>
              <a:ext uri="{FF2B5EF4-FFF2-40B4-BE49-F238E27FC236}">
                <a16:creationId xmlns:a16="http://schemas.microsoft.com/office/drawing/2014/main" id="{0ADFC96D-2E9C-65B3-F174-AD1818796D8F}"/>
              </a:ext>
            </a:extLst>
          </p:cNvPr>
          <p:cNvSpPr>
            <a:spLocks noGrp="1"/>
          </p:cNvSpPr>
          <p:nvPr>
            <p:ph type="sldNum" sz="quarter" idx="5"/>
          </p:nvPr>
        </p:nvSpPr>
        <p:spPr/>
        <p:txBody>
          <a:bodyPr/>
          <a:lstStyle/>
          <a:p>
            <a:fld id="{1C6E7EEC-F799-4673-9D4C-3C4BED324210}" type="slidenum">
              <a:rPr lang="en-GB" smtClean="0"/>
              <a:t>11</a:t>
            </a:fld>
            <a:endParaRPr lang="en-GB"/>
          </a:p>
        </p:txBody>
      </p:sp>
    </p:spTree>
    <p:extLst>
      <p:ext uri="{BB962C8B-B14F-4D97-AF65-F5344CB8AC3E}">
        <p14:creationId xmlns:p14="http://schemas.microsoft.com/office/powerpoint/2010/main" val="1166621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91837-120F-D9EF-265F-D70BDB11A0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6D30C1-3F90-3FA8-C44D-5AF98D117F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374BA3-C5EB-09D1-1AD4-1F7CF3037F42}"/>
              </a:ext>
            </a:extLst>
          </p:cNvPr>
          <p:cNvSpPr>
            <a:spLocks noGrp="1"/>
          </p:cNvSpPr>
          <p:nvPr>
            <p:ph type="body" idx="1"/>
          </p:nvPr>
        </p:nvSpPr>
        <p:spPr/>
        <p:txBody>
          <a:bodyPr/>
          <a:lstStyle/>
          <a:p>
            <a:r>
              <a:rPr lang="en-GB"/>
              <a:t>Note: As Fire Cadets is a uniformed youth organisation, a youth work code of ethics has been incorporated into this content.  This content should not detract from individual Fire and Rescue Service code of ethics and FRS Values which should also be adhered to; however, it is recognised these may be covered within other induction trainings.</a:t>
            </a:r>
          </a:p>
        </p:txBody>
      </p:sp>
      <p:sp>
        <p:nvSpPr>
          <p:cNvPr id="4" name="Slide Number Placeholder 3">
            <a:extLst>
              <a:ext uri="{FF2B5EF4-FFF2-40B4-BE49-F238E27FC236}">
                <a16:creationId xmlns:a16="http://schemas.microsoft.com/office/drawing/2014/main" id="{59418F8F-DA8F-1196-D041-24ADD02EDFDF}"/>
              </a:ext>
            </a:extLst>
          </p:cNvPr>
          <p:cNvSpPr>
            <a:spLocks noGrp="1"/>
          </p:cNvSpPr>
          <p:nvPr>
            <p:ph type="sldNum" sz="quarter" idx="5"/>
          </p:nvPr>
        </p:nvSpPr>
        <p:spPr/>
        <p:txBody>
          <a:bodyPr/>
          <a:lstStyle/>
          <a:p>
            <a:fld id="{1C6E7EEC-F799-4673-9D4C-3C4BED324210}" type="slidenum">
              <a:rPr lang="en-GB" smtClean="0"/>
              <a:t>12</a:t>
            </a:fld>
            <a:endParaRPr lang="en-GB"/>
          </a:p>
        </p:txBody>
      </p:sp>
    </p:spTree>
    <p:extLst>
      <p:ext uri="{BB962C8B-B14F-4D97-AF65-F5344CB8AC3E}">
        <p14:creationId xmlns:p14="http://schemas.microsoft.com/office/powerpoint/2010/main" val="2660982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640BA-5276-9795-E0A0-32C1D7C7AD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45DDD-B362-5187-C2A2-F91B4A3CAC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9455E9-3F6D-B09F-CA3A-44E0796271AE}"/>
              </a:ext>
            </a:extLst>
          </p:cNvPr>
          <p:cNvSpPr>
            <a:spLocks noGrp="1"/>
          </p:cNvSpPr>
          <p:nvPr>
            <p:ph type="body" idx="1"/>
          </p:nvPr>
        </p:nvSpPr>
        <p:spPr/>
        <p:txBody>
          <a:bodyPr/>
          <a:lstStyle/>
          <a:p>
            <a:r>
              <a:rPr lang="en-GB"/>
              <a:t>The first step in creating a safe and supportive</a:t>
            </a:r>
            <a:r>
              <a:rPr lang="en-GB" baseline="0"/>
              <a:t> learning environment is to ensure that an agreed code of conduct is in place. This could be named “Cadet Values” or a “Code of conduct”</a:t>
            </a:r>
          </a:p>
          <a:p>
            <a:r>
              <a:rPr lang="en-GB" baseline="0"/>
              <a:t>The values should be framed in a positive way e.g. do show respect by listening. </a:t>
            </a:r>
          </a:p>
          <a:p>
            <a:r>
              <a:rPr lang="en-GB" baseline="0"/>
              <a:t>They should also be created by both Cadets and instructors. </a:t>
            </a:r>
          </a:p>
          <a:p>
            <a:r>
              <a:rPr lang="en-GB" baseline="0"/>
              <a:t>If a particular value is included that raises disputes from Cadets, discuss reasons why it must be included e.g. for their own safety etc. </a:t>
            </a:r>
          </a:p>
          <a:p>
            <a:r>
              <a:rPr lang="en-GB" baseline="0"/>
              <a:t>The more the young people are involved in creating their values, the more likely they are to buy into them. </a:t>
            </a:r>
          </a:p>
        </p:txBody>
      </p:sp>
      <p:sp>
        <p:nvSpPr>
          <p:cNvPr id="4" name="Slide Number Placeholder 3">
            <a:extLst>
              <a:ext uri="{FF2B5EF4-FFF2-40B4-BE49-F238E27FC236}">
                <a16:creationId xmlns:a16="http://schemas.microsoft.com/office/drawing/2014/main" id="{D6EE82CF-3306-51E1-E7F5-5A9E4A4C03BE}"/>
              </a:ext>
            </a:extLst>
          </p:cNvPr>
          <p:cNvSpPr>
            <a:spLocks noGrp="1"/>
          </p:cNvSpPr>
          <p:nvPr>
            <p:ph type="sldNum" sz="quarter" idx="5"/>
          </p:nvPr>
        </p:nvSpPr>
        <p:spPr/>
        <p:txBody>
          <a:bodyPr/>
          <a:lstStyle/>
          <a:p>
            <a:fld id="{1C6E7EEC-F799-4673-9D4C-3C4BED324210}" type="slidenum">
              <a:rPr lang="en-GB" smtClean="0"/>
              <a:t>13</a:t>
            </a:fld>
            <a:endParaRPr lang="en-GB"/>
          </a:p>
        </p:txBody>
      </p:sp>
    </p:spTree>
    <p:extLst>
      <p:ext uri="{BB962C8B-B14F-4D97-AF65-F5344CB8AC3E}">
        <p14:creationId xmlns:p14="http://schemas.microsoft.com/office/powerpoint/2010/main" val="1067073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97C23-797D-BDE7-B09B-3ECF3D779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2A2D8C-FF38-5811-0251-D1213FCBC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468DC1-AF4D-543A-D18E-685647B7BBD2}"/>
              </a:ext>
            </a:extLst>
          </p:cNvPr>
          <p:cNvSpPr>
            <a:spLocks noGrp="1"/>
          </p:cNvSpPr>
          <p:nvPr>
            <p:ph type="body" idx="1"/>
          </p:nvPr>
        </p:nvSpPr>
        <p:spPr/>
        <p:txBody>
          <a:bodyPr/>
          <a:lstStyle/>
          <a:p>
            <a:r>
              <a:rPr lang="en-GB"/>
              <a:t>For some young people, schools, colleges and extra curricular activities (such as Cadets) may be the only places they feel safe.</a:t>
            </a:r>
          </a:p>
          <a:p>
            <a:r>
              <a:rPr lang="en-GB"/>
              <a:t>Our aim</a:t>
            </a:r>
            <a:r>
              <a:rPr lang="en-GB" baseline="0"/>
              <a:t> is to help them build their confidence to enable them to be able to contribute positively to society.</a:t>
            </a:r>
          </a:p>
          <a:p>
            <a:r>
              <a:rPr lang="en-GB" baseline="0"/>
              <a:t>During their time with us, we must demonstrate what that look likes and we can do this by consistently being positive role models.</a:t>
            </a:r>
          </a:p>
          <a:p>
            <a:r>
              <a:rPr lang="en-GB" b="1" baseline="0"/>
              <a:t>Question ?How can we be positive role models?</a:t>
            </a:r>
          </a:p>
          <a:p>
            <a:r>
              <a:rPr lang="en-GB"/>
              <a:t>We can</a:t>
            </a:r>
            <a:r>
              <a:rPr lang="en-GB" baseline="0"/>
              <a:t> actively provide praise and model a growth mind-set to include admitting to our own mistakes and demonstrating willingness to learn. </a:t>
            </a:r>
          </a:p>
          <a:p>
            <a:r>
              <a:rPr lang="en-GB" baseline="0"/>
              <a:t>Creating a judgement free zone, mistakes are made without ridicule or harsh punishment but rather seen as a learning experience. </a:t>
            </a:r>
          </a:p>
          <a:p>
            <a:r>
              <a:rPr lang="en-GB" baseline="0"/>
              <a:t>If behaviours are starting to slip, remind young people of their Fire Cadets values but remember that works both ways.</a:t>
            </a:r>
          </a:p>
          <a:p>
            <a:endParaRPr lang="en-GB"/>
          </a:p>
          <a:p>
            <a:endParaRPr lang="en-GB"/>
          </a:p>
        </p:txBody>
      </p:sp>
      <p:sp>
        <p:nvSpPr>
          <p:cNvPr id="4" name="Slide Number Placeholder 3">
            <a:extLst>
              <a:ext uri="{FF2B5EF4-FFF2-40B4-BE49-F238E27FC236}">
                <a16:creationId xmlns:a16="http://schemas.microsoft.com/office/drawing/2014/main" id="{659C056D-F943-B674-0783-37876A2D21E2}"/>
              </a:ext>
            </a:extLst>
          </p:cNvPr>
          <p:cNvSpPr>
            <a:spLocks noGrp="1"/>
          </p:cNvSpPr>
          <p:nvPr>
            <p:ph type="sldNum" sz="quarter" idx="5"/>
          </p:nvPr>
        </p:nvSpPr>
        <p:spPr/>
        <p:txBody>
          <a:bodyPr/>
          <a:lstStyle/>
          <a:p>
            <a:fld id="{1C6E7EEC-F799-4673-9D4C-3C4BED324210}" type="slidenum">
              <a:rPr lang="en-GB" smtClean="0"/>
              <a:t>14</a:t>
            </a:fld>
            <a:endParaRPr lang="en-GB"/>
          </a:p>
        </p:txBody>
      </p:sp>
    </p:spTree>
    <p:extLst>
      <p:ext uri="{BB962C8B-B14F-4D97-AF65-F5344CB8AC3E}">
        <p14:creationId xmlns:p14="http://schemas.microsoft.com/office/powerpoint/2010/main" val="185360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7A0A0-40BC-C2F3-176E-E63C8B6E48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6D6B6C-1FB6-EDE9-B459-99DA8CBC9A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B42DE0-9A7A-0327-BEA0-7572B38F2B47}"/>
              </a:ext>
            </a:extLst>
          </p:cNvPr>
          <p:cNvSpPr>
            <a:spLocks noGrp="1"/>
          </p:cNvSpPr>
          <p:nvPr>
            <p:ph type="body" idx="1"/>
          </p:nvPr>
        </p:nvSpPr>
        <p:spPr/>
        <p:txBody>
          <a:bodyPr/>
          <a:lstStyle/>
          <a:p>
            <a:r>
              <a:rPr lang="en-GB"/>
              <a:t>Some</a:t>
            </a:r>
            <a:r>
              <a:rPr lang="en-GB" baseline="0"/>
              <a:t> of your Cadets may demonstrate a fixed mind-set. Here are some examples of fixed vs growth. </a:t>
            </a:r>
            <a:endParaRPr lang="en-GB"/>
          </a:p>
        </p:txBody>
      </p:sp>
      <p:sp>
        <p:nvSpPr>
          <p:cNvPr id="4" name="Slide Number Placeholder 3">
            <a:extLst>
              <a:ext uri="{FF2B5EF4-FFF2-40B4-BE49-F238E27FC236}">
                <a16:creationId xmlns:a16="http://schemas.microsoft.com/office/drawing/2014/main" id="{2BA76076-46CF-3E06-456E-B34BFA5D61B8}"/>
              </a:ext>
            </a:extLst>
          </p:cNvPr>
          <p:cNvSpPr>
            <a:spLocks noGrp="1"/>
          </p:cNvSpPr>
          <p:nvPr>
            <p:ph type="sldNum" sz="quarter" idx="5"/>
          </p:nvPr>
        </p:nvSpPr>
        <p:spPr/>
        <p:txBody>
          <a:bodyPr/>
          <a:lstStyle/>
          <a:p>
            <a:fld id="{1C6E7EEC-F799-4673-9D4C-3C4BED324210}" type="slidenum">
              <a:rPr lang="en-GB" smtClean="0"/>
              <a:t>15</a:t>
            </a:fld>
            <a:endParaRPr lang="en-GB"/>
          </a:p>
        </p:txBody>
      </p:sp>
    </p:spTree>
    <p:extLst>
      <p:ext uri="{BB962C8B-B14F-4D97-AF65-F5344CB8AC3E}">
        <p14:creationId xmlns:p14="http://schemas.microsoft.com/office/powerpoint/2010/main" val="33445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1C8FE-6176-00A0-2B97-7E9CDEE26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15143-8F45-7CB7-118D-78599A4786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9F0039-94FD-6647-1402-EDD54C0A7D56}"/>
              </a:ext>
            </a:extLst>
          </p:cNvPr>
          <p:cNvSpPr>
            <a:spLocks noGrp="1"/>
          </p:cNvSpPr>
          <p:nvPr>
            <p:ph type="body" idx="1"/>
          </p:nvPr>
        </p:nvSpPr>
        <p:spPr/>
        <p:txBody>
          <a:bodyPr/>
          <a:lstStyle/>
          <a:p>
            <a:r>
              <a:rPr lang="en-GB"/>
              <a:t>Some</a:t>
            </a:r>
            <a:r>
              <a:rPr lang="en-GB" baseline="0"/>
              <a:t> of your Cadets may demonstrate a fixed mind-set. Here are some examples of fixed vs growth. </a:t>
            </a:r>
            <a:endParaRPr lang="en-GB"/>
          </a:p>
        </p:txBody>
      </p:sp>
      <p:sp>
        <p:nvSpPr>
          <p:cNvPr id="4" name="Slide Number Placeholder 3">
            <a:extLst>
              <a:ext uri="{FF2B5EF4-FFF2-40B4-BE49-F238E27FC236}">
                <a16:creationId xmlns:a16="http://schemas.microsoft.com/office/drawing/2014/main" id="{2E43DE21-1DFC-4E42-C951-E011A656FB5E}"/>
              </a:ext>
            </a:extLst>
          </p:cNvPr>
          <p:cNvSpPr>
            <a:spLocks noGrp="1"/>
          </p:cNvSpPr>
          <p:nvPr>
            <p:ph type="sldNum" sz="quarter" idx="5"/>
          </p:nvPr>
        </p:nvSpPr>
        <p:spPr/>
        <p:txBody>
          <a:bodyPr/>
          <a:lstStyle/>
          <a:p>
            <a:fld id="{1C6E7EEC-F799-4673-9D4C-3C4BED324210}" type="slidenum">
              <a:rPr lang="en-GB" smtClean="0"/>
              <a:t>16</a:t>
            </a:fld>
            <a:endParaRPr lang="en-GB"/>
          </a:p>
        </p:txBody>
      </p:sp>
    </p:spTree>
    <p:extLst>
      <p:ext uri="{BB962C8B-B14F-4D97-AF65-F5344CB8AC3E}">
        <p14:creationId xmlns:p14="http://schemas.microsoft.com/office/powerpoint/2010/main" val="2679794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C6C11-17AB-622F-C444-2418D4A84B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6F0082-53B4-A537-D300-85D0EDE14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890514-54C3-9FC6-2BE5-5BFC9433417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935DECF-CCC5-90E0-777A-F491A1D9E9E8}"/>
              </a:ext>
            </a:extLst>
          </p:cNvPr>
          <p:cNvSpPr>
            <a:spLocks noGrp="1"/>
          </p:cNvSpPr>
          <p:nvPr>
            <p:ph type="sldNum" sz="quarter" idx="5"/>
          </p:nvPr>
        </p:nvSpPr>
        <p:spPr/>
        <p:txBody>
          <a:bodyPr/>
          <a:lstStyle/>
          <a:p>
            <a:fld id="{1C6E7EEC-F799-4673-9D4C-3C4BED324210}" type="slidenum">
              <a:rPr lang="en-GB" smtClean="0"/>
              <a:t>17</a:t>
            </a:fld>
            <a:endParaRPr lang="en-GB"/>
          </a:p>
        </p:txBody>
      </p:sp>
    </p:spTree>
    <p:extLst>
      <p:ext uri="{BB962C8B-B14F-4D97-AF65-F5344CB8AC3E}">
        <p14:creationId xmlns:p14="http://schemas.microsoft.com/office/powerpoint/2010/main" val="2626521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637A8-262D-8B67-45F9-14FDA042B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41286-5E5C-418D-0F7F-F6763D3DC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155489-50CB-8FD6-4BE1-0FBECD384CC8}"/>
              </a:ext>
            </a:extLst>
          </p:cNvPr>
          <p:cNvSpPr>
            <a:spLocks noGrp="1"/>
          </p:cNvSpPr>
          <p:nvPr>
            <p:ph type="body" idx="1"/>
          </p:nvPr>
        </p:nvSpPr>
        <p:spPr/>
        <p:txBody>
          <a:bodyPr/>
          <a:lstStyle/>
          <a:p>
            <a:pPr fontAlgn="ctr"/>
            <a:r>
              <a:rPr lang="en-GB" sz="1200" b="0" i="0" kern="1200">
                <a:solidFill>
                  <a:schemeClr val="tx1"/>
                </a:solidFill>
                <a:effectLst/>
                <a:latin typeface="+mn-lt"/>
                <a:ea typeface="+mn-ea"/>
                <a:cs typeface="+mn-cs"/>
              </a:rPr>
              <a:t>"I'm not good at it yet, but I can learn and improve with practice." </a:t>
            </a:r>
          </a:p>
          <a:p>
            <a:pPr fontAlgn="ctr"/>
            <a:r>
              <a:rPr lang="en-GB" sz="1200" b="0" i="0" kern="1200">
                <a:solidFill>
                  <a:schemeClr val="tx1"/>
                </a:solidFill>
                <a:effectLst/>
                <a:latin typeface="+mn-lt"/>
                <a:ea typeface="+mn-ea"/>
                <a:cs typeface="+mn-cs"/>
              </a:rPr>
              <a:t>"I'm not naturally great at fitness, but I can learn techniques and improve with practice." </a:t>
            </a:r>
          </a:p>
          <a:p>
            <a:pPr fontAlgn="ctr"/>
            <a:r>
              <a:rPr lang="en-GB" sz="1200" b="0" i="0" kern="1200">
                <a:solidFill>
                  <a:schemeClr val="tx1"/>
                </a:solidFill>
                <a:effectLst/>
                <a:latin typeface="+mn-lt"/>
                <a:ea typeface="+mn-ea"/>
                <a:cs typeface="+mn-cs"/>
              </a:rPr>
              <a:t>"I'm not sure I understand this yet, but I can work at it and learn." </a:t>
            </a:r>
          </a:p>
          <a:p>
            <a:pPr fontAlgn="ctr"/>
            <a:r>
              <a:rPr lang="en-GB" sz="1200" b="0" i="0" kern="1200">
                <a:solidFill>
                  <a:schemeClr val="tx1"/>
                </a:solidFill>
                <a:effectLst/>
                <a:latin typeface="+mn-lt"/>
                <a:ea typeface="+mn-ea"/>
                <a:cs typeface="+mn-cs"/>
              </a:rPr>
              <a:t>"I always have more to learn." </a:t>
            </a:r>
          </a:p>
          <a:p>
            <a:pPr fontAlgn="ctr"/>
            <a:r>
              <a:rPr lang="en-GB" sz="1200" b="0" i="0" kern="1200">
                <a:solidFill>
                  <a:schemeClr val="tx1"/>
                </a:solidFill>
                <a:effectLst/>
                <a:latin typeface="+mn-lt"/>
                <a:ea typeface="+mn-ea"/>
                <a:cs typeface="+mn-cs"/>
              </a:rPr>
              <a:t>"Everyone makes mistakes, and these mistakes are an opportunity to succeed the next time." </a:t>
            </a:r>
          </a:p>
          <a:p>
            <a:pPr fontAlgn="ctr"/>
            <a:r>
              <a:rPr lang="en-GB" sz="1200" b="0" i="0" kern="1200">
                <a:solidFill>
                  <a:schemeClr val="tx1"/>
                </a:solidFill>
                <a:effectLst/>
                <a:latin typeface="+mn-lt"/>
                <a:ea typeface="+mn-ea"/>
                <a:cs typeface="+mn-cs"/>
              </a:rPr>
              <a:t>"I can learn from my mistakes and adjust my strategies." </a:t>
            </a:r>
          </a:p>
          <a:p>
            <a:pPr fontAlgn="ctr"/>
            <a:r>
              <a:rPr lang="en-GB" sz="1200" b="0" i="0" kern="1200">
                <a:solidFill>
                  <a:schemeClr val="tx1"/>
                </a:solidFill>
                <a:effectLst/>
                <a:latin typeface="+mn-lt"/>
                <a:ea typeface="+mn-ea"/>
                <a:cs typeface="+mn-cs"/>
              </a:rPr>
              <a:t>"I can learn and practice those skills until I feel capable." </a:t>
            </a:r>
          </a:p>
          <a:p>
            <a:pPr fontAlgn="ctr"/>
            <a:r>
              <a:rPr lang="en-GB" sz="1200" b="0" i="0" kern="1200">
                <a:solidFill>
                  <a:schemeClr val="tx1"/>
                </a:solidFill>
                <a:effectLst/>
                <a:latin typeface="+mn-lt"/>
                <a:ea typeface="+mn-ea"/>
                <a:cs typeface="+mn-cs"/>
              </a:rPr>
              <a:t>"I'm not good at something yet, but I can learn and improve with effort and practice." </a:t>
            </a:r>
          </a:p>
          <a:p>
            <a:pPr fontAlgn="ctr"/>
            <a:r>
              <a:rPr lang="en-GB" sz="1200" b="0" i="0" kern="1200">
                <a:solidFill>
                  <a:schemeClr val="tx1"/>
                </a:solidFill>
                <a:effectLst/>
                <a:latin typeface="+mn-lt"/>
                <a:ea typeface="+mn-ea"/>
                <a:cs typeface="+mn-cs"/>
              </a:rPr>
              <a:t>"I can embrace challenges and see them as opportunities to learn and grow." </a:t>
            </a:r>
          </a:p>
          <a:p>
            <a:pPr fontAlgn="ctr"/>
            <a:r>
              <a:rPr lang="en-GB" sz="1200" b="0" i="0" kern="1200">
                <a:solidFill>
                  <a:schemeClr val="tx1"/>
                </a:solidFill>
                <a:effectLst/>
                <a:latin typeface="+mn-lt"/>
                <a:ea typeface="+mn-ea"/>
                <a:cs typeface="+mn-cs"/>
              </a:rPr>
              <a:t>"I can learn from feedback and use it to improve." </a:t>
            </a:r>
          </a:p>
          <a:p>
            <a:pPr fontAlgn="ctr"/>
            <a:r>
              <a:rPr lang="en-GB" sz="1200" b="0" i="0" kern="1200">
                <a:solidFill>
                  <a:schemeClr val="tx1"/>
                </a:solidFill>
                <a:effectLst/>
                <a:latin typeface="+mn-lt"/>
                <a:ea typeface="+mn-ea"/>
                <a:cs typeface="+mn-cs"/>
              </a:rPr>
              <a:t>"I can persevere in the face of setbacks." </a:t>
            </a:r>
          </a:p>
          <a:p>
            <a:pPr fontAlgn="ctr"/>
            <a:r>
              <a:rPr lang="en-GB" sz="1200" b="0" i="0" kern="1200">
                <a:solidFill>
                  <a:schemeClr val="tx1"/>
                </a:solidFill>
                <a:effectLst/>
                <a:latin typeface="+mn-lt"/>
                <a:ea typeface="+mn-ea"/>
                <a:cs typeface="+mn-cs"/>
              </a:rPr>
              <a:t>"I can actively seek out learning opportunities." </a:t>
            </a:r>
          </a:p>
          <a:p>
            <a:r>
              <a:rPr lang="en-GB" sz="1200" b="0" i="0" kern="1200">
                <a:solidFill>
                  <a:schemeClr val="tx1"/>
                </a:solidFill>
                <a:effectLst/>
                <a:latin typeface="+mn-lt"/>
                <a:ea typeface="+mn-ea"/>
                <a:cs typeface="+mn-cs"/>
              </a:rPr>
              <a:t>"I can adapt to change." </a:t>
            </a:r>
          </a:p>
          <a:p>
            <a:endParaRPr lang="en-GB" b="0"/>
          </a:p>
          <a:p>
            <a:endParaRPr lang="en-GB"/>
          </a:p>
        </p:txBody>
      </p:sp>
      <p:sp>
        <p:nvSpPr>
          <p:cNvPr id="4" name="Slide Number Placeholder 3">
            <a:extLst>
              <a:ext uri="{FF2B5EF4-FFF2-40B4-BE49-F238E27FC236}">
                <a16:creationId xmlns:a16="http://schemas.microsoft.com/office/drawing/2014/main" id="{8B1A642E-D88A-564D-98CD-F54503CA2DAD}"/>
              </a:ext>
            </a:extLst>
          </p:cNvPr>
          <p:cNvSpPr>
            <a:spLocks noGrp="1"/>
          </p:cNvSpPr>
          <p:nvPr>
            <p:ph type="sldNum" sz="quarter" idx="5"/>
          </p:nvPr>
        </p:nvSpPr>
        <p:spPr/>
        <p:txBody>
          <a:bodyPr/>
          <a:lstStyle/>
          <a:p>
            <a:fld id="{1C6E7EEC-F799-4673-9D4C-3C4BED324210}" type="slidenum">
              <a:rPr lang="en-GB" smtClean="0"/>
              <a:t>18</a:t>
            </a:fld>
            <a:endParaRPr lang="en-GB"/>
          </a:p>
        </p:txBody>
      </p:sp>
    </p:spTree>
    <p:extLst>
      <p:ext uri="{BB962C8B-B14F-4D97-AF65-F5344CB8AC3E}">
        <p14:creationId xmlns:p14="http://schemas.microsoft.com/office/powerpoint/2010/main" val="3545503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3D8B9-07C4-CD1E-CE11-62F5E91BD2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6E5A9-C665-75C0-C631-C9354186C5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5A4DCC-5886-B926-2FBE-0C2ECABAFAA6}"/>
              </a:ext>
            </a:extLst>
          </p:cNvPr>
          <p:cNvSpPr>
            <a:spLocks noGrp="1"/>
          </p:cNvSpPr>
          <p:nvPr>
            <p:ph type="body" idx="1"/>
          </p:nvPr>
        </p:nvSpPr>
        <p:spPr/>
        <p:txBody>
          <a:bodyPr/>
          <a:lstStyle/>
          <a:p>
            <a:pPr rtl="0" fontAlgn="base"/>
            <a:r>
              <a:rPr lang="en-GB" sz="1200" b="0" i="0" u="none" strike="noStrike" kern="1200" dirty="0">
                <a:solidFill>
                  <a:schemeClr val="tx1"/>
                </a:solidFill>
                <a:effectLst/>
                <a:latin typeface="+mn-lt"/>
                <a:ea typeface="+mn-ea"/>
                <a:cs typeface="+mn-cs"/>
              </a:rPr>
              <a:t>Discuss the above strategies</a:t>
            </a:r>
            <a:r>
              <a:rPr lang="en-GB" sz="1200" b="0" i="0" u="none" strike="noStrike" kern="1200" baseline="0" dirty="0">
                <a:solidFill>
                  <a:schemeClr val="tx1"/>
                </a:solidFill>
                <a:effectLst/>
                <a:latin typeface="+mn-lt"/>
                <a:ea typeface="+mn-ea"/>
                <a:cs typeface="+mn-cs"/>
              </a:rPr>
              <a:t> in terms of making others feel safe in their environment.</a:t>
            </a:r>
          </a:p>
          <a:p>
            <a:pPr rtl="0" fontAlgn="base"/>
            <a:r>
              <a:rPr lang="en-GB" sz="1200" b="0" i="0" u="none" strike="noStrike" kern="1200" dirty="0">
                <a:solidFill>
                  <a:schemeClr val="tx1"/>
                </a:solidFill>
                <a:effectLst/>
                <a:latin typeface="+mn-lt"/>
                <a:ea typeface="+mn-ea"/>
                <a:cs typeface="+mn-cs"/>
              </a:rPr>
              <a:t>The THINK technique is a framework used to enhance communication and emotional regulation, particularly in conflict situations, by encouraging thoughtful responses.</a:t>
            </a:r>
          </a:p>
          <a:p>
            <a:pPr rtl="0" fontAlgn="base"/>
            <a:endParaRPr lang="en-GB" sz="1200" b="0" i="0" u="none" strike="noStrike" kern="1200" dirty="0">
              <a:solidFill>
                <a:schemeClr val="tx1"/>
              </a:solidFill>
              <a:effectLst/>
              <a:latin typeface="+mn-lt"/>
              <a:ea typeface="+mn-ea"/>
              <a:cs typeface="+mn-cs"/>
            </a:endParaRPr>
          </a:p>
          <a:p>
            <a:pPr rtl="0" fontAlgn="base"/>
            <a:r>
              <a:rPr lang="en-GB" sz="1200" b="0" i="0" u="none" strike="noStrike" kern="1200" dirty="0">
                <a:solidFill>
                  <a:schemeClr val="tx1"/>
                </a:solidFill>
                <a:effectLst/>
                <a:latin typeface="+mn-lt"/>
                <a:ea typeface="+mn-ea"/>
                <a:cs typeface="+mn-cs"/>
              </a:rPr>
              <a:t>– T = Is it TRUE (Is it based on fact or opinion?)</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H = Is it HELPFUL (Will your words help you, others or the situation?)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I = Is it INSPIRING (Does it promote honest AND respectful dialogue?)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N = Is it NECESSARY (Would this be better left unsaid?)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K = Is it KIND (What is your motivation for communicating?)</a:t>
            </a:r>
            <a:endParaRPr lang="en-US"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23C4B438-1F71-79E3-4E0A-8904B6E9EE70}"/>
              </a:ext>
            </a:extLst>
          </p:cNvPr>
          <p:cNvSpPr>
            <a:spLocks noGrp="1"/>
          </p:cNvSpPr>
          <p:nvPr>
            <p:ph type="sldNum" sz="quarter" idx="5"/>
          </p:nvPr>
        </p:nvSpPr>
        <p:spPr/>
        <p:txBody>
          <a:bodyPr/>
          <a:lstStyle/>
          <a:p>
            <a:fld id="{1C6E7EEC-F799-4673-9D4C-3C4BED324210}" type="slidenum">
              <a:rPr lang="en-GB" smtClean="0"/>
              <a:t>19</a:t>
            </a:fld>
            <a:endParaRPr lang="en-GB"/>
          </a:p>
        </p:txBody>
      </p:sp>
    </p:spTree>
    <p:extLst>
      <p:ext uri="{BB962C8B-B14F-4D97-AF65-F5344CB8AC3E}">
        <p14:creationId xmlns:p14="http://schemas.microsoft.com/office/powerpoint/2010/main" val="31021615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CA233-3A91-2499-ADC8-5589ACCDB6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3B125-4E4A-1065-C013-3A04EAB91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870E12-63B9-7C15-2F0E-35D7A17DEC85}"/>
              </a:ext>
            </a:extLst>
          </p:cNvPr>
          <p:cNvSpPr>
            <a:spLocks noGrp="1"/>
          </p:cNvSpPr>
          <p:nvPr>
            <p:ph type="body" idx="1"/>
          </p:nvPr>
        </p:nvSpPr>
        <p:spPr/>
        <p:txBody>
          <a:bodyPr/>
          <a:lstStyle/>
          <a:p>
            <a:pPr rtl="0" fontAlgn="base"/>
            <a:r>
              <a:rPr lang="en-GB" sz="1200" b="0" i="0" u="none" strike="noStrike" kern="1200" dirty="0">
                <a:solidFill>
                  <a:schemeClr val="tx1"/>
                </a:solidFill>
                <a:effectLst/>
                <a:latin typeface="+mn-lt"/>
                <a:ea typeface="+mn-ea"/>
                <a:cs typeface="+mn-cs"/>
              </a:rPr>
              <a:t>Discuss the above strategies</a:t>
            </a:r>
            <a:r>
              <a:rPr lang="en-GB" sz="1200" b="0" i="0" u="none" strike="noStrike" kern="1200" baseline="0" dirty="0">
                <a:solidFill>
                  <a:schemeClr val="tx1"/>
                </a:solidFill>
                <a:effectLst/>
                <a:latin typeface="+mn-lt"/>
                <a:ea typeface="+mn-ea"/>
                <a:cs typeface="+mn-cs"/>
              </a:rPr>
              <a:t> in terms of making others feel safe in their environment.</a:t>
            </a:r>
          </a:p>
          <a:p>
            <a:pPr rtl="0" fontAlgn="base"/>
            <a:r>
              <a:rPr lang="en-GB" sz="1200" b="0" i="0" u="none" strike="noStrike" kern="1200" baseline="0" dirty="0">
                <a:solidFill>
                  <a:schemeClr val="tx1"/>
                </a:solidFill>
                <a:effectLst/>
                <a:latin typeface="+mn-lt"/>
                <a:ea typeface="+mn-ea"/>
                <a:cs typeface="+mn-cs"/>
              </a:rPr>
              <a:t>Image by Clair Victory (South Yorkshire FRS)</a:t>
            </a:r>
          </a:p>
        </p:txBody>
      </p:sp>
      <p:sp>
        <p:nvSpPr>
          <p:cNvPr id="4" name="Slide Number Placeholder 3">
            <a:extLst>
              <a:ext uri="{FF2B5EF4-FFF2-40B4-BE49-F238E27FC236}">
                <a16:creationId xmlns:a16="http://schemas.microsoft.com/office/drawing/2014/main" id="{676E52E9-DDA1-08F0-EB22-89A6992EE303}"/>
              </a:ext>
            </a:extLst>
          </p:cNvPr>
          <p:cNvSpPr>
            <a:spLocks noGrp="1"/>
          </p:cNvSpPr>
          <p:nvPr>
            <p:ph type="sldNum" sz="quarter" idx="5"/>
          </p:nvPr>
        </p:nvSpPr>
        <p:spPr/>
        <p:txBody>
          <a:bodyPr/>
          <a:lstStyle/>
          <a:p>
            <a:fld id="{1C6E7EEC-F799-4673-9D4C-3C4BED324210}" type="slidenum">
              <a:rPr lang="en-GB" smtClean="0"/>
              <a:t>20</a:t>
            </a:fld>
            <a:endParaRPr lang="en-GB"/>
          </a:p>
        </p:txBody>
      </p:sp>
    </p:spTree>
    <p:extLst>
      <p:ext uri="{BB962C8B-B14F-4D97-AF65-F5344CB8AC3E}">
        <p14:creationId xmlns:p14="http://schemas.microsoft.com/office/powerpoint/2010/main" val="597404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50C50-97B1-B16C-3A5A-9AC1F63500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023F2-9606-AFF0-1FA4-387F8C2579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8832F8-2453-0CDA-8EC5-C9269308E495}"/>
              </a:ext>
            </a:extLst>
          </p:cNvPr>
          <p:cNvSpPr>
            <a:spLocks noGrp="1"/>
          </p:cNvSpPr>
          <p:nvPr>
            <p:ph type="body" idx="1"/>
          </p:nvPr>
        </p:nvSpPr>
        <p:spPr/>
        <p:txBody>
          <a:bodyPr/>
          <a:lstStyle/>
          <a:p>
            <a:r>
              <a:rPr lang="en-GB" dirty="0"/>
              <a:t>Work through the scenarios in your groups.</a:t>
            </a:r>
          </a:p>
          <a:p>
            <a:endParaRPr lang="en-GB" dirty="0"/>
          </a:p>
          <a:p>
            <a:pPr marL="0" indent="0">
              <a:buNone/>
            </a:pPr>
            <a:r>
              <a:rPr lang="en-GB" dirty="0">
                <a:hlinkClick r:id="rId3"/>
              </a:rPr>
              <a:t>https://padlet.com/CListerVictory/challenging-scenarios-aydmlx0sxeyt6tsm</a:t>
            </a:r>
            <a:endParaRPr lang="en-GB" dirty="0"/>
          </a:p>
          <a:p>
            <a:pPr marL="0" indent="0">
              <a:buNone/>
            </a:pPr>
            <a:endParaRPr lang="en-GB" dirty="0"/>
          </a:p>
          <a:p>
            <a:endParaRPr lang="en-GB" dirty="0"/>
          </a:p>
        </p:txBody>
      </p:sp>
      <p:sp>
        <p:nvSpPr>
          <p:cNvPr id="4" name="Slide Number Placeholder 3">
            <a:extLst>
              <a:ext uri="{FF2B5EF4-FFF2-40B4-BE49-F238E27FC236}">
                <a16:creationId xmlns:a16="http://schemas.microsoft.com/office/drawing/2014/main" id="{DA7E6667-3B80-EF99-1412-6BD5C4040CA3}"/>
              </a:ext>
            </a:extLst>
          </p:cNvPr>
          <p:cNvSpPr>
            <a:spLocks noGrp="1"/>
          </p:cNvSpPr>
          <p:nvPr>
            <p:ph type="sldNum" sz="quarter" idx="5"/>
          </p:nvPr>
        </p:nvSpPr>
        <p:spPr/>
        <p:txBody>
          <a:bodyPr/>
          <a:lstStyle/>
          <a:p>
            <a:fld id="{1C6E7EEC-F799-4673-9D4C-3C4BED324210}" type="slidenum">
              <a:rPr lang="en-GB" smtClean="0"/>
              <a:t>21</a:t>
            </a:fld>
            <a:endParaRPr lang="en-GB"/>
          </a:p>
        </p:txBody>
      </p:sp>
    </p:spTree>
    <p:extLst>
      <p:ext uri="{BB962C8B-B14F-4D97-AF65-F5344CB8AC3E}">
        <p14:creationId xmlns:p14="http://schemas.microsoft.com/office/powerpoint/2010/main" val="2428535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98A56-D12D-80FE-DF92-FF6541C49B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0A813-479B-CC91-5A41-65F73C641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852DEC-D305-7471-456C-BBF3261E244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2CA83B6-0E3D-7997-7473-132BC2C43EC9}"/>
              </a:ext>
            </a:extLst>
          </p:cNvPr>
          <p:cNvSpPr>
            <a:spLocks noGrp="1"/>
          </p:cNvSpPr>
          <p:nvPr>
            <p:ph type="sldNum" sz="quarter" idx="5"/>
          </p:nvPr>
        </p:nvSpPr>
        <p:spPr/>
        <p:txBody>
          <a:bodyPr/>
          <a:lstStyle/>
          <a:p>
            <a:fld id="{1C6E7EEC-F799-4673-9D4C-3C4BED324210}" type="slidenum">
              <a:rPr lang="en-GB" smtClean="0"/>
              <a:t>22</a:t>
            </a:fld>
            <a:endParaRPr lang="en-GB"/>
          </a:p>
        </p:txBody>
      </p:sp>
    </p:spTree>
    <p:extLst>
      <p:ext uri="{BB962C8B-B14F-4D97-AF65-F5344CB8AC3E}">
        <p14:creationId xmlns:p14="http://schemas.microsoft.com/office/powerpoint/2010/main" val="1190628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1CA43-7CD7-3E3D-8CF1-04A0B4B091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FF9DEA-9EA6-741D-F47A-2FD19D93D7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A5C522-4CF2-A355-4621-4E347F0B136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221E133-3ADC-C016-29D5-2FCA521CE422}"/>
              </a:ext>
            </a:extLst>
          </p:cNvPr>
          <p:cNvSpPr>
            <a:spLocks noGrp="1"/>
          </p:cNvSpPr>
          <p:nvPr>
            <p:ph type="sldNum" sz="quarter" idx="5"/>
          </p:nvPr>
        </p:nvSpPr>
        <p:spPr/>
        <p:txBody>
          <a:bodyPr/>
          <a:lstStyle/>
          <a:p>
            <a:fld id="{1C6E7EEC-F799-4673-9D4C-3C4BED324210}" type="slidenum">
              <a:rPr lang="en-GB" smtClean="0"/>
              <a:t>23</a:t>
            </a:fld>
            <a:endParaRPr lang="en-GB"/>
          </a:p>
        </p:txBody>
      </p:sp>
    </p:spTree>
    <p:extLst>
      <p:ext uri="{BB962C8B-B14F-4D97-AF65-F5344CB8AC3E}">
        <p14:creationId xmlns:p14="http://schemas.microsoft.com/office/powerpoint/2010/main" val="2486773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87F75-70B4-F7C6-533C-4163E624FB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DFCE11-914B-D8D8-9E1A-20E2710BBF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33B37C-9542-5AA2-365B-45669B83D68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979847E-D421-AE83-934F-461AE4A68D98}"/>
              </a:ext>
            </a:extLst>
          </p:cNvPr>
          <p:cNvSpPr>
            <a:spLocks noGrp="1"/>
          </p:cNvSpPr>
          <p:nvPr>
            <p:ph type="sldNum" sz="quarter" idx="5"/>
          </p:nvPr>
        </p:nvSpPr>
        <p:spPr/>
        <p:txBody>
          <a:bodyPr/>
          <a:lstStyle/>
          <a:p>
            <a:fld id="{1C6E7EEC-F799-4673-9D4C-3C4BED324210}" type="slidenum">
              <a:rPr lang="en-GB" smtClean="0"/>
              <a:t>24</a:t>
            </a:fld>
            <a:endParaRPr lang="en-GB"/>
          </a:p>
        </p:txBody>
      </p:sp>
    </p:spTree>
    <p:extLst>
      <p:ext uri="{BB962C8B-B14F-4D97-AF65-F5344CB8AC3E}">
        <p14:creationId xmlns:p14="http://schemas.microsoft.com/office/powerpoint/2010/main" val="4251517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D2D0E-2E82-9F4F-D33F-35386A4C90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311308-1DBE-C986-ABAD-DFB56BBFED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880709-BC30-8828-33D6-323FECA92E2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BB880B3-3170-210E-DE2A-AFA888B4697D}"/>
              </a:ext>
            </a:extLst>
          </p:cNvPr>
          <p:cNvSpPr>
            <a:spLocks noGrp="1"/>
          </p:cNvSpPr>
          <p:nvPr>
            <p:ph type="sldNum" sz="quarter" idx="5"/>
          </p:nvPr>
        </p:nvSpPr>
        <p:spPr/>
        <p:txBody>
          <a:bodyPr/>
          <a:lstStyle/>
          <a:p>
            <a:fld id="{1C6E7EEC-F799-4673-9D4C-3C4BED324210}" type="slidenum">
              <a:rPr lang="en-GB" smtClean="0"/>
              <a:t>25</a:t>
            </a:fld>
            <a:endParaRPr lang="en-GB"/>
          </a:p>
        </p:txBody>
      </p:sp>
    </p:spTree>
    <p:extLst>
      <p:ext uri="{BB962C8B-B14F-4D97-AF65-F5344CB8AC3E}">
        <p14:creationId xmlns:p14="http://schemas.microsoft.com/office/powerpoint/2010/main" val="40281013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DCCE4-34F7-998B-90EA-A52CFC786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ECA8F-D49A-27F8-AF63-4F64D56748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CADB82-6872-5D8B-6A8A-4C2584D6636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F9EE80D-82BC-0233-376A-1454F5A5E3AD}"/>
              </a:ext>
            </a:extLst>
          </p:cNvPr>
          <p:cNvSpPr>
            <a:spLocks noGrp="1"/>
          </p:cNvSpPr>
          <p:nvPr>
            <p:ph type="sldNum" sz="quarter" idx="5"/>
          </p:nvPr>
        </p:nvSpPr>
        <p:spPr/>
        <p:txBody>
          <a:bodyPr/>
          <a:lstStyle/>
          <a:p>
            <a:fld id="{1C6E7EEC-F799-4673-9D4C-3C4BED324210}" type="slidenum">
              <a:rPr lang="en-GB" smtClean="0"/>
              <a:t>26</a:t>
            </a:fld>
            <a:endParaRPr lang="en-GB"/>
          </a:p>
        </p:txBody>
      </p:sp>
    </p:spTree>
    <p:extLst>
      <p:ext uri="{BB962C8B-B14F-4D97-AF65-F5344CB8AC3E}">
        <p14:creationId xmlns:p14="http://schemas.microsoft.com/office/powerpoint/2010/main" val="42704817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193D6-F86F-915E-B9FA-40E8B82BC7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29876-9370-565F-63BF-2D4F94F865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F82F9A-E858-F4DD-88F1-A26D9AB0868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67316BB-0257-A765-3AD7-3DCD9446A365}"/>
              </a:ext>
            </a:extLst>
          </p:cNvPr>
          <p:cNvSpPr>
            <a:spLocks noGrp="1"/>
          </p:cNvSpPr>
          <p:nvPr>
            <p:ph type="sldNum" sz="quarter" idx="5"/>
          </p:nvPr>
        </p:nvSpPr>
        <p:spPr/>
        <p:txBody>
          <a:bodyPr/>
          <a:lstStyle/>
          <a:p>
            <a:fld id="{1C6E7EEC-F799-4673-9D4C-3C4BED324210}" type="slidenum">
              <a:rPr lang="en-GB" smtClean="0"/>
              <a:t>27</a:t>
            </a:fld>
            <a:endParaRPr lang="en-GB"/>
          </a:p>
        </p:txBody>
      </p:sp>
    </p:spTree>
    <p:extLst>
      <p:ext uri="{BB962C8B-B14F-4D97-AF65-F5344CB8AC3E}">
        <p14:creationId xmlns:p14="http://schemas.microsoft.com/office/powerpoint/2010/main" val="28559042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CEC08-5355-C4E4-FAEA-F398EB85C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EC25A7-748E-249E-7546-9A18E511B5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F858B6-7C73-83B8-E5CA-8EEBC16BAF3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C56550D-CE69-4676-D6B5-0C94D6A5C7BB}"/>
              </a:ext>
            </a:extLst>
          </p:cNvPr>
          <p:cNvSpPr>
            <a:spLocks noGrp="1"/>
          </p:cNvSpPr>
          <p:nvPr>
            <p:ph type="sldNum" sz="quarter" idx="5"/>
          </p:nvPr>
        </p:nvSpPr>
        <p:spPr/>
        <p:txBody>
          <a:bodyPr/>
          <a:lstStyle/>
          <a:p>
            <a:fld id="{1C6E7EEC-F799-4673-9D4C-3C4BED324210}" type="slidenum">
              <a:rPr lang="en-GB" smtClean="0"/>
              <a:t>28</a:t>
            </a:fld>
            <a:endParaRPr lang="en-GB"/>
          </a:p>
        </p:txBody>
      </p:sp>
    </p:spTree>
    <p:extLst>
      <p:ext uri="{BB962C8B-B14F-4D97-AF65-F5344CB8AC3E}">
        <p14:creationId xmlns:p14="http://schemas.microsoft.com/office/powerpoint/2010/main" val="20024192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34A1B-6361-20E9-6490-BF366A5BBF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3451B-F191-68EE-CB40-631831920A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8D1514-2898-ACB4-04EE-28C0BAFC6659}"/>
              </a:ext>
            </a:extLst>
          </p:cNvPr>
          <p:cNvSpPr>
            <a:spLocks noGrp="1"/>
          </p:cNvSpPr>
          <p:nvPr>
            <p:ph type="body" idx="1"/>
          </p:nvPr>
        </p:nvSpPr>
        <p:spPr/>
        <p:txBody>
          <a:bodyPr/>
          <a:lstStyle/>
          <a:p>
            <a:r>
              <a:rPr lang="en-GB" dirty="0"/>
              <a:t>Plan, Do, Check, Act cycle depicts the iterative approach we should take to health and safety.</a:t>
            </a:r>
          </a:p>
          <a:p>
            <a:r>
              <a:rPr lang="en-GB" dirty="0"/>
              <a:t>We plan, through risk assessment and identifying control measures.</a:t>
            </a:r>
          </a:p>
          <a:p>
            <a:r>
              <a:rPr lang="en-GB" dirty="0"/>
              <a:t>We do, by implementing control measures.</a:t>
            </a:r>
          </a:p>
          <a:p>
            <a:r>
              <a:rPr lang="en-GB" dirty="0"/>
              <a:t>We check, by reviewing if the control measures are adequate and appropriate.</a:t>
            </a:r>
          </a:p>
          <a:p>
            <a:r>
              <a:rPr lang="en-GB" dirty="0"/>
              <a:t>We act, by applying further control measures and feeding these into the next planning cycle.</a:t>
            </a:r>
          </a:p>
        </p:txBody>
      </p:sp>
      <p:sp>
        <p:nvSpPr>
          <p:cNvPr id="4" name="Slide Number Placeholder 3">
            <a:extLst>
              <a:ext uri="{FF2B5EF4-FFF2-40B4-BE49-F238E27FC236}">
                <a16:creationId xmlns:a16="http://schemas.microsoft.com/office/drawing/2014/main" id="{BA5F06E7-21D5-3621-2E5F-B8DF78AE5DB0}"/>
              </a:ext>
            </a:extLst>
          </p:cNvPr>
          <p:cNvSpPr>
            <a:spLocks noGrp="1"/>
          </p:cNvSpPr>
          <p:nvPr>
            <p:ph type="sldNum" sz="quarter" idx="5"/>
          </p:nvPr>
        </p:nvSpPr>
        <p:spPr/>
        <p:txBody>
          <a:bodyPr/>
          <a:lstStyle/>
          <a:p>
            <a:fld id="{1C6E7EEC-F799-4673-9D4C-3C4BED324210}" type="slidenum">
              <a:rPr lang="en-GB" smtClean="0"/>
              <a:t>29</a:t>
            </a:fld>
            <a:endParaRPr lang="en-GB"/>
          </a:p>
        </p:txBody>
      </p:sp>
    </p:spTree>
    <p:extLst>
      <p:ext uri="{BB962C8B-B14F-4D97-AF65-F5344CB8AC3E}">
        <p14:creationId xmlns:p14="http://schemas.microsoft.com/office/powerpoint/2010/main" val="33613239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C1FAF-694D-8B7A-4EBD-86E9A05E43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55DFB-F76D-557C-EF9A-A48396ED38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80DFCB-31D1-F8E8-890E-C3C680DE59F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F05F582-0E1C-3FFA-1145-5F3CA78D85E3}"/>
              </a:ext>
            </a:extLst>
          </p:cNvPr>
          <p:cNvSpPr>
            <a:spLocks noGrp="1"/>
          </p:cNvSpPr>
          <p:nvPr>
            <p:ph type="sldNum" sz="quarter" idx="5"/>
          </p:nvPr>
        </p:nvSpPr>
        <p:spPr/>
        <p:txBody>
          <a:bodyPr/>
          <a:lstStyle/>
          <a:p>
            <a:fld id="{1C6E7EEC-F799-4673-9D4C-3C4BED324210}" type="slidenum">
              <a:rPr lang="en-GB" smtClean="0"/>
              <a:t>30</a:t>
            </a:fld>
            <a:endParaRPr lang="en-GB"/>
          </a:p>
        </p:txBody>
      </p:sp>
    </p:spTree>
    <p:extLst>
      <p:ext uri="{BB962C8B-B14F-4D97-AF65-F5344CB8AC3E}">
        <p14:creationId xmlns:p14="http://schemas.microsoft.com/office/powerpoint/2010/main" val="2212299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3D093-E899-2C5F-D4F7-832480C9A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71207-94FE-C5AD-1A19-EE23F82EB9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FB8099-C9FF-0828-157A-B50672D10AA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7AA4DDF-3F6B-3645-3798-7055EAAC6748}"/>
              </a:ext>
            </a:extLst>
          </p:cNvPr>
          <p:cNvSpPr>
            <a:spLocks noGrp="1"/>
          </p:cNvSpPr>
          <p:nvPr>
            <p:ph type="sldNum" sz="quarter" idx="5"/>
          </p:nvPr>
        </p:nvSpPr>
        <p:spPr/>
        <p:txBody>
          <a:bodyPr/>
          <a:lstStyle/>
          <a:p>
            <a:fld id="{1C6E7EEC-F799-4673-9D4C-3C4BED324210}" type="slidenum">
              <a:rPr lang="en-GB" smtClean="0"/>
              <a:t>31</a:t>
            </a:fld>
            <a:endParaRPr lang="en-GB"/>
          </a:p>
        </p:txBody>
      </p:sp>
    </p:spTree>
    <p:extLst>
      <p:ext uri="{BB962C8B-B14F-4D97-AF65-F5344CB8AC3E}">
        <p14:creationId xmlns:p14="http://schemas.microsoft.com/office/powerpoint/2010/main" val="13129836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EB3FC-FE09-DE39-2C89-42A47E02F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240F8C-F76C-EEDE-728B-1A42C2D7AC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3FD418-6460-F992-AA7F-1FC9643A96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 on screen shows Risk Assessment Template from NFCC Youth Drill Ground Manual.</a:t>
            </a:r>
          </a:p>
          <a:p>
            <a:r>
              <a:rPr lang="en-GB" dirty="0"/>
              <a:t>The risk assessment includes:</a:t>
            </a:r>
          </a:p>
          <a:p>
            <a:pPr marL="171450" indent="-171450">
              <a:buFont typeface="Arial" panose="020B0604020202020204" pitchFamily="34" charset="0"/>
              <a:buChar char="•"/>
            </a:pPr>
            <a:r>
              <a:rPr lang="en-GB" dirty="0"/>
              <a:t>Activity Title</a:t>
            </a:r>
          </a:p>
          <a:p>
            <a:pPr marL="171450" indent="-171450">
              <a:buFont typeface="Arial" panose="020B0604020202020204" pitchFamily="34" charset="0"/>
              <a:buChar char="•"/>
            </a:pPr>
            <a:r>
              <a:rPr lang="en-GB" dirty="0"/>
              <a:t>Location of activity</a:t>
            </a:r>
          </a:p>
          <a:p>
            <a:pPr marL="171450" indent="-171450">
              <a:buFont typeface="Arial" panose="020B0604020202020204" pitchFamily="34" charset="0"/>
              <a:buChar char="•"/>
            </a:pPr>
            <a:r>
              <a:rPr lang="en-GB" dirty="0"/>
              <a:t>Assessment date and review date</a:t>
            </a:r>
          </a:p>
          <a:p>
            <a:pPr marL="171450" indent="-171450">
              <a:buFont typeface="Arial" panose="020B0604020202020204" pitchFamily="34" charset="0"/>
              <a:buChar char="•"/>
            </a:pPr>
            <a:r>
              <a:rPr lang="en-GB" dirty="0"/>
              <a:t>Who carried out the assessment and job title</a:t>
            </a:r>
          </a:p>
          <a:p>
            <a:pPr marL="171450" indent="-171450">
              <a:buFont typeface="Arial" panose="020B0604020202020204" pitchFamily="34" charset="0"/>
              <a:buChar char="•"/>
            </a:pPr>
            <a:r>
              <a:rPr lang="en-GB" dirty="0"/>
              <a:t>A scoring matrix with likelihood from 1 (Rare) to 5 (Almost certain), and severity from 1 (No injury) to 3 (3 day injury)</a:t>
            </a:r>
          </a:p>
          <a:p>
            <a:pPr marL="171450" indent="-171450">
              <a:buFont typeface="Arial" panose="020B0604020202020204" pitchFamily="34" charset="0"/>
              <a:buChar char="•"/>
            </a:pPr>
            <a:r>
              <a:rPr lang="en-GB" dirty="0"/>
              <a:t>Space for assessing each component, with details to be provided of Activity, Hazard, Risk, Who is at risk, Existing Control Measures, Risk Rating, Further Control Measures, New Risk Rating.</a:t>
            </a:r>
          </a:p>
          <a:p>
            <a:pPr marL="171450" indent="-171450">
              <a:buFont typeface="Arial" panose="020B0604020202020204" pitchFamily="34" charset="0"/>
              <a:buChar char="•"/>
            </a:pPr>
            <a:endParaRPr lang="en-GB" dirty="0"/>
          </a:p>
          <a:p>
            <a:endParaRPr lang="en-GB" dirty="0"/>
          </a:p>
          <a:p>
            <a:r>
              <a:rPr lang="en-GB" dirty="0"/>
              <a:t>FRS will have risk assessments in place for youth drill ground activities.</a:t>
            </a:r>
          </a:p>
          <a:p>
            <a:r>
              <a:rPr lang="en-GB" dirty="0"/>
              <a:t>Before carrying out drills, it is instructors' responsibility to be familiar with these, and to understand and implement control measures and accompanying safe systems of work.</a:t>
            </a:r>
          </a:p>
          <a:p>
            <a:r>
              <a:rPr lang="en-GB" dirty="0"/>
              <a:t>Note: where fire cadet instructors are required to risk assess activities they should be provided with adequate training to allow this.</a:t>
            </a:r>
          </a:p>
        </p:txBody>
      </p:sp>
      <p:sp>
        <p:nvSpPr>
          <p:cNvPr id="4" name="Slide Number Placeholder 3">
            <a:extLst>
              <a:ext uri="{FF2B5EF4-FFF2-40B4-BE49-F238E27FC236}">
                <a16:creationId xmlns:a16="http://schemas.microsoft.com/office/drawing/2014/main" id="{8F152B5D-AD0B-3C1C-C025-467A1AA95CF4}"/>
              </a:ext>
            </a:extLst>
          </p:cNvPr>
          <p:cNvSpPr>
            <a:spLocks noGrp="1"/>
          </p:cNvSpPr>
          <p:nvPr>
            <p:ph type="sldNum" sz="quarter" idx="5"/>
          </p:nvPr>
        </p:nvSpPr>
        <p:spPr/>
        <p:txBody>
          <a:bodyPr/>
          <a:lstStyle/>
          <a:p>
            <a:fld id="{1C6E7EEC-F799-4673-9D4C-3C4BED324210}" type="slidenum">
              <a:rPr lang="en-GB" smtClean="0"/>
              <a:t>32</a:t>
            </a:fld>
            <a:endParaRPr lang="en-GB"/>
          </a:p>
        </p:txBody>
      </p:sp>
    </p:spTree>
    <p:extLst>
      <p:ext uri="{BB962C8B-B14F-4D97-AF65-F5344CB8AC3E}">
        <p14:creationId xmlns:p14="http://schemas.microsoft.com/office/powerpoint/2010/main" val="4231956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49EBF-B824-DC13-A580-243F2B2E9A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24CB8A-C9F0-E587-A0CA-FDA32523CB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021207-EE42-0D59-8DC3-CDA2F499783D}"/>
              </a:ext>
            </a:extLst>
          </p:cNvPr>
          <p:cNvSpPr>
            <a:spLocks noGrp="1"/>
          </p:cNvSpPr>
          <p:nvPr>
            <p:ph type="body" idx="1"/>
          </p:nvPr>
        </p:nvSpPr>
        <p:spPr/>
        <p:txBody>
          <a:bodyPr/>
          <a:lstStyle/>
          <a:p>
            <a:r>
              <a:rPr lang="en-GB"/>
              <a:t>Anything else?</a:t>
            </a:r>
          </a:p>
        </p:txBody>
      </p:sp>
      <p:sp>
        <p:nvSpPr>
          <p:cNvPr id="4" name="Slide Number Placeholder 3">
            <a:extLst>
              <a:ext uri="{FF2B5EF4-FFF2-40B4-BE49-F238E27FC236}">
                <a16:creationId xmlns:a16="http://schemas.microsoft.com/office/drawing/2014/main" id="{FCD311ED-6129-31DC-7A03-B207EB5F58F2}"/>
              </a:ext>
            </a:extLst>
          </p:cNvPr>
          <p:cNvSpPr>
            <a:spLocks noGrp="1"/>
          </p:cNvSpPr>
          <p:nvPr>
            <p:ph type="sldNum" sz="quarter" idx="5"/>
          </p:nvPr>
        </p:nvSpPr>
        <p:spPr/>
        <p:txBody>
          <a:bodyPr/>
          <a:lstStyle/>
          <a:p>
            <a:fld id="{1C6E7EEC-F799-4673-9D4C-3C4BED324210}" type="slidenum">
              <a:rPr lang="en-GB" smtClean="0"/>
              <a:t>33</a:t>
            </a:fld>
            <a:endParaRPr lang="en-GB"/>
          </a:p>
        </p:txBody>
      </p:sp>
    </p:spTree>
    <p:extLst>
      <p:ext uri="{BB962C8B-B14F-4D97-AF65-F5344CB8AC3E}">
        <p14:creationId xmlns:p14="http://schemas.microsoft.com/office/powerpoint/2010/main" val="5720243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971D8-971D-A01B-B769-4AFA674DA3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A3ED0A-E244-FDA0-FBB4-B4FDA40142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3528B-57C0-5DEC-2EF3-8035CBFEF4CA}"/>
              </a:ext>
            </a:extLst>
          </p:cNvPr>
          <p:cNvSpPr>
            <a:spLocks noGrp="1"/>
          </p:cNvSpPr>
          <p:nvPr>
            <p:ph type="body" idx="1"/>
          </p:nvPr>
        </p:nvSpPr>
        <p:spPr/>
        <p:txBody>
          <a:bodyPr/>
          <a:lstStyle/>
          <a:p>
            <a:r>
              <a:rPr lang="en-GB" dirty="0"/>
              <a:t>Equipment should be tested (including test recording) and maintained in line with local FRS policies and procedures.</a:t>
            </a:r>
          </a:p>
          <a:p>
            <a:r>
              <a:rPr lang="en-GB" dirty="0"/>
              <a:t>Only equipment that has been tested in line with policies and procedures should be utilised within Fire Cadet drills.</a:t>
            </a:r>
          </a:p>
        </p:txBody>
      </p:sp>
      <p:sp>
        <p:nvSpPr>
          <p:cNvPr id="4" name="Slide Number Placeholder 3">
            <a:extLst>
              <a:ext uri="{FF2B5EF4-FFF2-40B4-BE49-F238E27FC236}">
                <a16:creationId xmlns:a16="http://schemas.microsoft.com/office/drawing/2014/main" id="{900BCD7B-9134-3967-CEF7-4382965C16F5}"/>
              </a:ext>
            </a:extLst>
          </p:cNvPr>
          <p:cNvSpPr>
            <a:spLocks noGrp="1"/>
          </p:cNvSpPr>
          <p:nvPr>
            <p:ph type="sldNum" sz="quarter" idx="5"/>
          </p:nvPr>
        </p:nvSpPr>
        <p:spPr/>
        <p:txBody>
          <a:bodyPr/>
          <a:lstStyle/>
          <a:p>
            <a:fld id="{1C6E7EEC-F799-4673-9D4C-3C4BED324210}" type="slidenum">
              <a:rPr lang="en-GB" smtClean="0"/>
              <a:t>34</a:t>
            </a:fld>
            <a:endParaRPr lang="en-GB"/>
          </a:p>
        </p:txBody>
      </p:sp>
    </p:spTree>
    <p:extLst>
      <p:ext uri="{BB962C8B-B14F-4D97-AF65-F5344CB8AC3E}">
        <p14:creationId xmlns:p14="http://schemas.microsoft.com/office/powerpoint/2010/main" val="3599096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A29D6-E383-BDD8-841D-9F22AC977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FEFBA2-6B55-AD79-D0C9-7548355E04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617368-02A4-4ED4-C4AB-5C01BE218625}"/>
              </a:ext>
            </a:extLst>
          </p:cNvPr>
          <p:cNvSpPr>
            <a:spLocks noGrp="1"/>
          </p:cNvSpPr>
          <p:nvPr>
            <p:ph type="body" idx="1"/>
          </p:nvPr>
        </p:nvSpPr>
        <p:spPr/>
        <p:txBody>
          <a:bodyPr/>
          <a:lstStyle/>
          <a:p>
            <a:r>
              <a:rPr lang="en-GB"/>
              <a:t>This slide should be adapted to contain the PPE of the relevant FRS.</a:t>
            </a:r>
          </a:p>
        </p:txBody>
      </p:sp>
      <p:sp>
        <p:nvSpPr>
          <p:cNvPr id="4" name="Slide Number Placeholder 3">
            <a:extLst>
              <a:ext uri="{FF2B5EF4-FFF2-40B4-BE49-F238E27FC236}">
                <a16:creationId xmlns:a16="http://schemas.microsoft.com/office/drawing/2014/main" id="{B2BAD530-30F9-73B9-A687-20B004AB33EE}"/>
              </a:ext>
            </a:extLst>
          </p:cNvPr>
          <p:cNvSpPr>
            <a:spLocks noGrp="1"/>
          </p:cNvSpPr>
          <p:nvPr>
            <p:ph type="sldNum" sz="quarter" idx="5"/>
          </p:nvPr>
        </p:nvSpPr>
        <p:spPr/>
        <p:txBody>
          <a:bodyPr/>
          <a:lstStyle/>
          <a:p>
            <a:fld id="{1C6E7EEC-F799-4673-9D4C-3C4BED324210}" type="slidenum">
              <a:rPr lang="en-GB" smtClean="0"/>
              <a:t>35</a:t>
            </a:fld>
            <a:endParaRPr lang="en-GB"/>
          </a:p>
        </p:txBody>
      </p:sp>
    </p:spTree>
    <p:extLst>
      <p:ext uri="{BB962C8B-B14F-4D97-AF65-F5344CB8AC3E}">
        <p14:creationId xmlns:p14="http://schemas.microsoft.com/office/powerpoint/2010/main" val="34901898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D2DB4-A2F1-F400-C868-FBA1DDB84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165A91-DA76-F8B3-62D6-1F8D92452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5E8C8-67B8-AC64-5247-E61AC87E5FA3}"/>
              </a:ext>
            </a:extLst>
          </p:cNvPr>
          <p:cNvSpPr>
            <a:spLocks noGrp="1"/>
          </p:cNvSpPr>
          <p:nvPr>
            <p:ph type="body" idx="1"/>
          </p:nvPr>
        </p:nvSpPr>
        <p:spPr/>
        <p:txBody>
          <a:bodyPr/>
          <a:lstStyle/>
          <a:p>
            <a:r>
              <a:rPr lang="en-GB"/>
              <a:t>Taken from NFCC Youth Drill Ground Training and Development Manual.</a:t>
            </a:r>
          </a:p>
          <a:p>
            <a:r>
              <a:rPr lang="en-GB"/>
              <a:t>Emphasise “Still” is for Safety Critical situations, whereas “Rest” is for non-safety critical situations and is to allow instructors to point out learning/correction.</a:t>
            </a:r>
          </a:p>
          <a:p>
            <a:r>
              <a:rPr lang="en-GB"/>
              <a:t>Note: localisms may apply for each FRS and this content can be adapted to local application.</a:t>
            </a:r>
          </a:p>
        </p:txBody>
      </p:sp>
      <p:sp>
        <p:nvSpPr>
          <p:cNvPr id="4" name="Slide Number Placeholder 3">
            <a:extLst>
              <a:ext uri="{FF2B5EF4-FFF2-40B4-BE49-F238E27FC236}">
                <a16:creationId xmlns:a16="http://schemas.microsoft.com/office/drawing/2014/main" id="{4E05CC31-AA49-71BC-98A0-C715A8604E95}"/>
              </a:ext>
            </a:extLst>
          </p:cNvPr>
          <p:cNvSpPr>
            <a:spLocks noGrp="1"/>
          </p:cNvSpPr>
          <p:nvPr>
            <p:ph type="sldNum" sz="quarter" idx="5"/>
          </p:nvPr>
        </p:nvSpPr>
        <p:spPr/>
        <p:txBody>
          <a:bodyPr/>
          <a:lstStyle/>
          <a:p>
            <a:fld id="{1C6E7EEC-F799-4673-9D4C-3C4BED324210}" type="slidenum">
              <a:rPr lang="en-GB" smtClean="0"/>
              <a:t>36</a:t>
            </a:fld>
            <a:endParaRPr lang="en-GB"/>
          </a:p>
        </p:txBody>
      </p:sp>
    </p:spTree>
    <p:extLst>
      <p:ext uri="{BB962C8B-B14F-4D97-AF65-F5344CB8AC3E}">
        <p14:creationId xmlns:p14="http://schemas.microsoft.com/office/powerpoint/2010/main" val="7881061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56C02-7A82-9BFE-4E25-4AB7486BB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A22623-1E0C-3CC2-C0F6-4B2E62A8D8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882DB9-0010-9CD7-14A7-750E8CEC7A5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FC0929B-60DA-0F42-DB34-ED27895C656B}"/>
              </a:ext>
            </a:extLst>
          </p:cNvPr>
          <p:cNvSpPr>
            <a:spLocks noGrp="1"/>
          </p:cNvSpPr>
          <p:nvPr>
            <p:ph type="sldNum" sz="quarter" idx="5"/>
          </p:nvPr>
        </p:nvSpPr>
        <p:spPr/>
        <p:txBody>
          <a:bodyPr/>
          <a:lstStyle/>
          <a:p>
            <a:fld id="{1C6E7EEC-F799-4673-9D4C-3C4BED324210}" type="slidenum">
              <a:rPr lang="en-GB" smtClean="0"/>
              <a:t>37</a:t>
            </a:fld>
            <a:endParaRPr lang="en-GB"/>
          </a:p>
        </p:txBody>
      </p:sp>
    </p:spTree>
    <p:extLst>
      <p:ext uri="{BB962C8B-B14F-4D97-AF65-F5344CB8AC3E}">
        <p14:creationId xmlns:p14="http://schemas.microsoft.com/office/powerpoint/2010/main" val="40554114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333DD-2921-9EA1-751A-B603DC783C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EE9C5-51D4-A22B-D33B-C8F8932144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47E46-A54D-7B3C-3F92-4DCF72B6231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6A34991-0296-8D78-5E2F-96EBE98419E4}"/>
              </a:ext>
            </a:extLst>
          </p:cNvPr>
          <p:cNvSpPr>
            <a:spLocks noGrp="1"/>
          </p:cNvSpPr>
          <p:nvPr>
            <p:ph type="sldNum" sz="quarter" idx="5"/>
          </p:nvPr>
        </p:nvSpPr>
        <p:spPr/>
        <p:txBody>
          <a:bodyPr/>
          <a:lstStyle/>
          <a:p>
            <a:fld id="{1C6E7EEC-F799-4673-9D4C-3C4BED324210}" type="slidenum">
              <a:rPr lang="en-GB" smtClean="0"/>
              <a:t>38</a:t>
            </a:fld>
            <a:endParaRPr lang="en-GB"/>
          </a:p>
        </p:txBody>
      </p:sp>
    </p:spTree>
    <p:extLst>
      <p:ext uri="{BB962C8B-B14F-4D97-AF65-F5344CB8AC3E}">
        <p14:creationId xmlns:p14="http://schemas.microsoft.com/office/powerpoint/2010/main" val="5927798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C96F2-C894-FB49-1EC7-AE2C04F9B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D020F3-69D7-8615-6DBE-1B18B98E65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9E416-5F93-8557-DB64-E7AEBA8F7B30}"/>
              </a:ext>
            </a:extLst>
          </p:cNvPr>
          <p:cNvSpPr>
            <a:spLocks noGrp="1"/>
          </p:cNvSpPr>
          <p:nvPr>
            <p:ph type="body" idx="1"/>
          </p:nvPr>
        </p:nvSpPr>
        <p:spPr/>
        <p:txBody>
          <a:bodyPr/>
          <a:lstStyle/>
          <a:p>
            <a:r>
              <a:rPr lang="en-GB"/>
              <a:t>Slide to be adapted by Local FRS – example shown for South Wales FRS.</a:t>
            </a:r>
          </a:p>
        </p:txBody>
      </p:sp>
      <p:sp>
        <p:nvSpPr>
          <p:cNvPr id="4" name="Slide Number Placeholder 3">
            <a:extLst>
              <a:ext uri="{FF2B5EF4-FFF2-40B4-BE49-F238E27FC236}">
                <a16:creationId xmlns:a16="http://schemas.microsoft.com/office/drawing/2014/main" id="{813350EE-30B3-576C-77AB-A8D21D2E008C}"/>
              </a:ext>
            </a:extLst>
          </p:cNvPr>
          <p:cNvSpPr>
            <a:spLocks noGrp="1"/>
          </p:cNvSpPr>
          <p:nvPr>
            <p:ph type="sldNum" sz="quarter" idx="5"/>
          </p:nvPr>
        </p:nvSpPr>
        <p:spPr/>
        <p:txBody>
          <a:bodyPr/>
          <a:lstStyle/>
          <a:p>
            <a:fld id="{1C6E7EEC-F799-4673-9D4C-3C4BED324210}" type="slidenum">
              <a:rPr lang="en-GB" smtClean="0"/>
              <a:t>39</a:t>
            </a:fld>
            <a:endParaRPr lang="en-GB"/>
          </a:p>
        </p:txBody>
      </p:sp>
    </p:spTree>
    <p:extLst>
      <p:ext uri="{BB962C8B-B14F-4D97-AF65-F5344CB8AC3E}">
        <p14:creationId xmlns:p14="http://schemas.microsoft.com/office/powerpoint/2010/main" val="15757168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BE5ED-B9DB-5375-8C25-CB6B2EB36A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30A21E-2863-19F1-4DCD-8669165AF3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0931F-7DFE-D247-ABEB-15335CE7BC4B}"/>
              </a:ext>
            </a:extLst>
          </p:cNvPr>
          <p:cNvSpPr>
            <a:spLocks noGrp="1"/>
          </p:cNvSpPr>
          <p:nvPr>
            <p:ph type="body" idx="1"/>
          </p:nvPr>
        </p:nvSpPr>
        <p:spPr/>
        <p:txBody>
          <a:bodyPr/>
          <a:lstStyle/>
          <a:p>
            <a:r>
              <a:rPr lang="en-GB"/>
              <a:t>Example shown for South Wales – edit to local process</a:t>
            </a:r>
          </a:p>
        </p:txBody>
      </p:sp>
      <p:sp>
        <p:nvSpPr>
          <p:cNvPr id="4" name="Slide Number Placeholder 3">
            <a:extLst>
              <a:ext uri="{FF2B5EF4-FFF2-40B4-BE49-F238E27FC236}">
                <a16:creationId xmlns:a16="http://schemas.microsoft.com/office/drawing/2014/main" id="{4AB1A8C1-C433-F5D4-CF7C-B443EDDAC682}"/>
              </a:ext>
            </a:extLst>
          </p:cNvPr>
          <p:cNvSpPr>
            <a:spLocks noGrp="1"/>
          </p:cNvSpPr>
          <p:nvPr>
            <p:ph type="sldNum" sz="quarter" idx="5"/>
          </p:nvPr>
        </p:nvSpPr>
        <p:spPr/>
        <p:txBody>
          <a:bodyPr/>
          <a:lstStyle/>
          <a:p>
            <a:fld id="{1C6E7EEC-F799-4673-9D4C-3C4BED324210}" type="slidenum">
              <a:rPr lang="en-GB" smtClean="0"/>
              <a:t>40</a:t>
            </a:fld>
            <a:endParaRPr lang="en-GB"/>
          </a:p>
        </p:txBody>
      </p:sp>
    </p:spTree>
    <p:extLst>
      <p:ext uri="{BB962C8B-B14F-4D97-AF65-F5344CB8AC3E}">
        <p14:creationId xmlns:p14="http://schemas.microsoft.com/office/powerpoint/2010/main" val="23432888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0F839-0F90-6B74-89FD-B409B2B9E9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B779F-C931-A9B4-7694-9E1EB9AE42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FA592-1BF1-942C-2073-6C46A5CB603B}"/>
              </a:ext>
            </a:extLst>
          </p:cNvPr>
          <p:cNvSpPr>
            <a:spLocks noGrp="1"/>
          </p:cNvSpPr>
          <p:nvPr>
            <p:ph type="body" idx="1"/>
          </p:nvPr>
        </p:nvSpPr>
        <p:spPr/>
        <p:txBody>
          <a:bodyPr/>
          <a:lstStyle/>
          <a:p>
            <a:r>
              <a:rPr lang="en-GB" b="1"/>
              <a:t>These slides should act as a reminder of Safeguarding training already completed prior to attending Drill Ground Supervision Course.</a:t>
            </a:r>
          </a:p>
        </p:txBody>
      </p:sp>
      <p:sp>
        <p:nvSpPr>
          <p:cNvPr id="4" name="Slide Number Placeholder 3">
            <a:extLst>
              <a:ext uri="{FF2B5EF4-FFF2-40B4-BE49-F238E27FC236}">
                <a16:creationId xmlns:a16="http://schemas.microsoft.com/office/drawing/2014/main" id="{965BD79B-8D31-8171-1E63-D1812366B1C5}"/>
              </a:ext>
            </a:extLst>
          </p:cNvPr>
          <p:cNvSpPr>
            <a:spLocks noGrp="1"/>
          </p:cNvSpPr>
          <p:nvPr>
            <p:ph type="sldNum" sz="quarter" idx="5"/>
          </p:nvPr>
        </p:nvSpPr>
        <p:spPr/>
        <p:txBody>
          <a:bodyPr/>
          <a:lstStyle/>
          <a:p>
            <a:fld id="{1C6E7EEC-F799-4673-9D4C-3C4BED324210}" type="slidenum">
              <a:rPr lang="en-GB" smtClean="0"/>
              <a:t>41</a:t>
            </a:fld>
            <a:endParaRPr lang="en-GB"/>
          </a:p>
        </p:txBody>
      </p:sp>
    </p:spTree>
    <p:extLst>
      <p:ext uri="{BB962C8B-B14F-4D97-AF65-F5344CB8AC3E}">
        <p14:creationId xmlns:p14="http://schemas.microsoft.com/office/powerpoint/2010/main" val="31427824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57965-43DB-7EA6-B6A4-A59517B9D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1D3905-C1FB-B3AC-45BE-9716774DFF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2A05EF-9DCF-48E6-D21A-37D3329D990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These slides should act as a reminder of Safeguarding training already completed prior to attending Drill Ground Supervision Course.</a:t>
            </a:r>
          </a:p>
          <a:p>
            <a:endParaRPr lang="en-GB"/>
          </a:p>
        </p:txBody>
      </p:sp>
      <p:sp>
        <p:nvSpPr>
          <p:cNvPr id="4" name="Slide Number Placeholder 3">
            <a:extLst>
              <a:ext uri="{FF2B5EF4-FFF2-40B4-BE49-F238E27FC236}">
                <a16:creationId xmlns:a16="http://schemas.microsoft.com/office/drawing/2014/main" id="{2E692D2E-00C5-DC87-C11A-A93DB15AC436}"/>
              </a:ext>
            </a:extLst>
          </p:cNvPr>
          <p:cNvSpPr>
            <a:spLocks noGrp="1"/>
          </p:cNvSpPr>
          <p:nvPr>
            <p:ph type="sldNum" sz="quarter" idx="5"/>
          </p:nvPr>
        </p:nvSpPr>
        <p:spPr/>
        <p:txBody>
          <a:bodyPr/>
          <a:lstStyle/>
          <a:p>
            <a:fld id="{1C6E7EEC-F799-4673-9D4C-3C4BED324210}" type="slidenum">
              <a:rPr lang="en-GB" smtClean="0"/>
              <a:t>42</a:t>
            </a:fld>
            <a:endParaRPr lang="en-GB"/>
          </a:p>
        </p:txBody>
      </p:sp>
    </p:spTree>
    <p:extLst>
      <p:ext uri="{BB962C8B-B14F-4D97-AF65-F5344CB8AC3E}">
        <p14:creationId xmlns:p14="http://schemas.microsoft.com/office/powerpoint/2010/main" val="10490230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DC25F-5402-8B6D-3B25-4DD01718C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9D93A0-DB26-95D2-FCCD-2FCF87ECE4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AA58C7-A85E-DC7C-AF4D-F0E826BB6B08}"/>
              </a:ext>
            </a:extLst>
          </p:cNvPr>
          <p:cNvSpPr>
            <a:spLocks noGrp="1"/>
          </p:cNvSpPr>
          <p:nvPr>
            <p:ph type="body" idx="1"/>
          </p:nvPr>
        </p:nvSpPr>
        <p:spPr/>
        <p:txBody>
          <a:bodyPr/>
          <a:lstStyle/>
          <a:p>
            <a:r>
              <a:rPr lang="en-GB"/>
              <a:t>This section introduces a basic approach to teaching practical/vocational skills and knowledge, as well as identifying techniques which can be used to provide feedback.</a:t>
            </a:r>
          </a:p>
          <a:p>
            <a:r>
              <a:rPr lang="en-GB"/>
              <a:t>Fire Cadet Instructors should have developed basic Fire Cadet skills and knowledge as part of the pre-course requirements, and know be thinking how to teach these to Fire Cadets.</a:t>
            </a:r>
          </a:p>
        </p:txBody>
      </p:sp>
      <p:sp>
        <p:nvSpPr>
          <p:cNvPr id="4" name="Slide Number Placeholder 3">
            <a:extLst>
              <a:ext uri="{FF2B5EF4-FFF2-40B4-BE49-F238E27FC236}">
                <a16:creationId xmlns:a16="http://schemas.microsoft.com/office/drawing/2014/main" id="{1B1B9CE7-BFDA-1F4F-FF4E-25AE9A47BE82}"/>
              </a:ext>
            </a:extLst>
          </p:cNvPr>
          <p:cNvSpPr>
            <a:spLocks noGrp="1"/>
          </p:cNvSpPr>
          <p:nvPr>
            <p:ph type="sldNum" sz="quarter" idx="5"/>
          </p:nvPr>
        </p:nvSpPr>
        <p:spPr/>
        <p:txBody>
          <a:bodyPr/>
          <a:lstStyle/>
          <a:p>
            <a:fld id="{1C6E7EEC-F799-4673-9D4C-3C4BED324210}" type="slidenum">
              <a:rPr lang="en-GB" smtClean="0"/>
              <a:t>43</a:t>
            </a:fld>
            <a:endParaRPr lang="en-GB"/>
          </a:p>
        </p:txBody>
      </p:sp>
    </p:spTree>
    <p:extLst>
      <p:ext uri="{BB962C8B-B14F-4D97-AF65-F5344CB8AC3E}">
        <p14:creationId xmlns:p14="http://schemas.microsoft.com/office/powerpoint/2010/main" val="834688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9D8F2-9E53-CD10-50CE-39233E6069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A0585-F60F-2F16-B9E0-FF75DA3A25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4514D3-95D4-D0C2-6E03-C6DCF959A359}"/>
              </a:ext>
            </a:extLst>
          </p:cNvPr>
          <p:cNvSpPr>
            <a:spLocks noGrp="1"/>
          </p:cNvSpPr>
          <p:nvPr>
            <p:ph type="body" idx="1"/>
          </p:nvPr>
        </p:nvSpPr>
        <p:spPr/>
        <p:txBody>
          <a:bodyPr/>
          <a:lstStyle/>
          <a:p>
            <a:r>
              <a:rPr lang="en-GB"/>
              <a:t>To insert pictures of the process in action with a fire cadet example, i.e. knot tying, hose running.</a:t>
            </a:r>
          </a:p>
        </p:txBody>
      </p:sp>
      <p:sp>
        <p:nvSpPr>
          <p:cNvPr id="4" name="Slide Number Placeholder 3">
            <a:extLst>
              <a:ext uri="{FF2B5EF4-FFF2-40B4-BE49-F238E27FC236}">
                <a16:creationId xmlns:a16="http://schemas.microsoft.com/office/drawing/2014/main" id="{C43A56BA-1FD3-FC9C-3C1F-F886B520BA12}"/>
              </a:ext>
            </a:extLst>
          </p:cNvPr>
          <p:cNvSpPr>
            <a:spLocks noGrp="1"/>
          </p:cNvSpPr>
          <p:nvPr>
            <p:ph type="sldNum" sz="quarter" idx="5"/>
          </p:nvPr>
        </p:nvSpPr>
        <p:spPr/>
        <p:txBody>
          <a:bodyPr/>
          <a:lstStyle/>
          <a:p>
            <a:fld id="{1C6E7EEC-F799-4673-9D4C-3C4BED324210}" type="slidenum">
              <a:rPr lang="en-GB" smtClean="0"/>
              <a:t>44</a:t>
            </a:fld>
            <a:endParaRPr lang="en-GB"/>
          </a:p>
        </p:txBody>
      </p:sp>
    </p:spTree>
    <p:extLst>
      <p:ext uri="{BB962C8B-B14F-4D97-AF65-F5344CB8AC3E}">
        <p14:creationId xmlns:p14="http://schemas.microsoft.com/office/powerpoint/2010/main" val="26697844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CFEC8-0B21-EE1F-1C61-A4AC5E747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6FDD0-7002-C664-3DD2-C060B9BB2E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98A600-B508-5A5D-E1AC-B500A502391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3957D9B-183A-95EE-1A97-2B38100160F6}"/>
              </a:ext>
            </a:extLst>
          </p:cNvPr>
          <p:cNvSpPr>
            <a:spLocks noGrp="1"/>
          </p:cNvSpPr>
          <p:nvPr>
            <p:ph type="sldNum" sz="quarter" idx="5"/>
          </p:nvPr>
        </p:nvSpPr>
        <p:spPr/>
        <p:txBody>
          <a:bodyPr/>
          <a:lstStyle/>
          <a:p>
            <a:fld id="{1C6E7EEC-F799-4673-9D4C-3C4BED324210}" type="slidenum">
              <a:rPr lang="en-GB" smtClean="0"/>
              <a:t>45</a:t>
            </a:fld>
            <a:endParaRPr lang="en-GB"/>
          </a:p>
        </p:txBody>
      </p:sp>
    </p:spTree>
    <p:extLst>
      <p:ext uri="{BB962C8B-B14F-4D97-AF65-F5344CB8AC3E}">
        <p14:creationId xmlns:p14="http://schemas.microsoft.com/office/powerpoint/2010/main" val="23656071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8A5D2-DFA1-A6F4-DACA-6579EB61C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1D4365-3410-FE0A-5ECC-8D0E027769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974BF2-79A6-C052-148D-F1211E1DDB7D}"/>
              </a:ext>
            </a:extLst>
          </p:cNvPr>
          <p:cNvSpPr>
            <a:spLocks noGrp="1"/>
          </p:cNvSpPr>
          <p:nvPr>
            <p:ph type="body" idx="1"/>
          </p:nvPr>
        </p:nvSpPr>
        <p:spPr/>
        <p:txBody>
          <a:bodyPr/>
          <a:lstStyle/>
          <a:p>
            <a:r>
              <a:rPr lang="en-GB" dirty="0"/>
              <a:t>Sandwich Feedback:</a:t>
            </a:r>
          </a:p>
          <a:p>
            <a:r>
              <a:rPr lang="en-GB" dirty="0"/>
              <a:t>Praise – begin feedback with a positive observation about the participant/group.</a:t>
            </a:r>
          </a:p>
          <a:p>
            <a:r>
              <a:rPr lang="en-GB" dirty="0"/>
              <a:t>Constructive Criticism – follow with an area of improvement for the participant/group.</a:t>
            </a:r>
          </a:p>
          <a:p>
            <a:r>
              <a:rPr lang="en-GB" dirty="0"/>
              <a:t>Positive Reinforcement – finish feedback with a reinforcement of the participant/group’s strengths and encourage them to improve.</a:t>
            </a:r>
          </a:p>
          <a:p>
            <a:endParaRPr lang="en-GB" dirty="0"/>
          </a:p>
          <a:p>
            <a:r>
              <a:rPr lang="en-GB" dirty="0"/>
              <a:t>Medal and Mission Feedback:</a:t>
            </a:r>
          </a:p>
          <a:p>
            <a:r>
              <a:rPr lang="en-GB" dirty="0"/>
              <a:t>Medals – use these to recognise and provide positive feedback to participant/group about what they have done well.</a:t>
            </a:r>
          </a:p>
          <a:p>
            <a:r>
              <a:rPr lang="en-GB" dirty="0"/>
              <a:t>Missions – use these to share areas for improvement with participant/group.</a:t>
            </a:r>
          </a:p>
          <a:p>
            <a:r>
              <a:rPr lang="en-GB" dirty="0"/>
              <a:t>Goals – the medals and missions should relate to a clear goal for the participant/group.</a:t>
            </a:r>
          </a:p>
          <a:p>
            <a:r>
              <a:rPr lang="en-GB" dirty="0"/>
              <a:t>Fire Cadet Example:</a:t>
            </a:r>
          </a:p>
          <a:p>
            <a:r>
              <a:rPr lang="en-GB" dirty="0"/>
              <a:t>Goal – to be able to safely and effectively run out a length of Fire Cadet Hose</a:t>
            </a:r>
          </a:p>
          <a:p>
            <a:r>
              <a:rPr lang="en-GB" dirty="0"/>
              <a:t>Medal may include “well done, you held the lugs correctly when running the hose out”</a:t>
            </a:r>
          </a:p>
          <a:p>
            <a:r>
              <a:rPr lang="en-GB" dirty="0"/>
              <a:t>Mission may include “remember to lift the hose up high and in front of you to help not drag the coupling”</a:t>
            </a:r>
          </a:p>
        </p:txBody>
      </p:sp>
      <p:sp>
        <p:nvSpPr>
          <p:cNvPr id="4" name="Slide Number Placeholder 3">
            <a:extLst>
              <a:ext uri="{FF2B5EF4-FFF2-40B4-BE49-F238E27FC236}">
                <a16:creationId xmlns:a16="http://schemas.microsoft.com/office/drawing/2014/main" id="{045F3618-5902-0D4B-D378-A557C3A67048}"/>
              </a:ext>
            </a:extLst>
          </p:cNvPr>
          <p:cNvSpPr>
            <a:spLocks noGrp="1"/>
          </p:cNvSpPr>
          <p:nvPr>
            <p:ph type="sldNum" sz="quarter" idx="5"/>
          </p:nvPr>
        </p:nvSpPr>
        <p:spPr/>
        <p:txBody>
          <a:bodyPr/>
          <a:lstStyle/>
          <a:p>
            <a:fld id="{1C6E7EEC-F799-4673-9D4C-3C4BED324210}" type="slidenum">
              <a:rPr lang="en-GB" smtClean="0"/>
              <a:t>46</a:t>
            </a:fld>
            <a:endParaRPr lang="en-GB"/>
          </a:p>
        </p:txBody>
      </p:sp>
    </p:spTree>
    <p:extLst>
      <p:ext uri="{BB962C8B-B14F-4D97-AF65-F5344CB8AC3E}">
        <p14:creationId xmlns:p14="http://schemas.microsoft.com/office/powerpoint/2010/main" val="42134254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D3438-DF7A-B9E5-ED09-3FB9345D09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3F2F17-10F7-D836-4638-C421BD68EA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77E84-A103-7510-26E7-78960F19B012}"/>
              </a:ext>
            </a:extLst>
          </p:cNvPr>
          <p:cNvSpPr>
            <a:spLocks noGrp="1"/>
          </p:cNvSpPr>
          <p:nvPr>
            <p:ph type="body" idx="1"/>
          </p:nvPr>
        </p:nvSpPr>
        <p:spPr/>
        <p:txBody>
          <a:bodyPr/>
          <a:lstStyle/>
          <a:p>
            <a:r>
              <a:rPr lang="en-GB"/>
              <a:t>Candidates to be assessed in line with EDIP/EDICTS framework and marked as:</a:t>
            </a:r>
          </a:p>
          <a:p>
            <a:r>
              <a:rPr lang="en-GB"/>
              <a:t>Above required standard</a:t>
            </a:r>
          </a:p>
          <a:p>
            <a:r>
              <a:rPr lang="en-GB"/>
              <a:t>Met required standard</a:t>
            </a:r>
          </a:p>
          <a:p>
            <a:r>
              <a:rPr lang="en-GB"/>
              <a:t>Below required standard</a:t>
            </a:r>
          </a:p>
        </p:txBody>
      </p:sp>
      <p:sp>
        <p:nvSpPr>
          <p:cNvPr id="4" name="Slide Number Placeholder 3">
            <a:extLst>
              <a:ext uri="{FF2B5EF4-FFF2-40B4-BE49-F238E27FC236}">
                <a16:creationId xmlns:a16="http://schemas.microsoft.com/office/drawing/2014/main" id="{7A495586-4004-3FDD-4E5C-27EDFC6BD027}"/>
              </a:ext>
            </a:extLst>
          </p:cNvPr>
          <p:cNvSpPr>
            <a:spLocks noGrp="1"/>
          </p:cNvSpPr>
          <p:nvPr>
            <p:ph type="sldNum" sz="quarter" idx="5"/>
          </p:nvPr>
        </p:nvSpPr>
        <p:spPr/>
        <p:txBody>
          <a:bodyPr/>
          <a:lstStyle/>
          <a:p>
            <a:fld id="{1C6E7EEC-F799-4673-9D4C-3C4BED324210}" type="slidenum">
              <a:rPr lang="en-GB" smtClean="0"/>
              <a:t>47</a:t>
            </a:fld>
            <a:endParaRPr lang="en-GB"/>
          </a:p>
        </p:txBody>
      </p:sp>
    </p:spTree>
    <p:extLst>
      <p:ext uri="{BB962C8B-B14F-4D97-AF65-F5344CB8AC3E}">
        <p14:creationId xmlns:p14="http://schemas.microsoft.com/office/powerpoint/2010/main" val="34572475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F3CCC-BBEB-2336-15B1-8F71DD8FA5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470B29-73B9-5E48-8006-A615E68EE1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8B865-7580-C83B-ED2B-BD89D5EE0C5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976FF72-3CBE-642C-913D-20F6763F5E53}"/>
              </a:ext>
            </a:extLst>
          </p:cNvPr>
          <p:cNvSpPr>
            <a:spLocks noGrp="1"/>
          </p:cNvSpPr>
          <p:nvPr>
            <p:ph type="sldNum" sz="quarter" idx="5"/>
          </p:nvPr>
        </p:nvSpPr>
        <p:spPr/>
        <p:txBody>
          <a:bodyPr/>
          <a:lstStyle/>
          <a:p>
            <a:fld id="{1C6E7EEC-F799-4673-9D4C-3C4BED324210}" type="slidenum">
              <a:rPr lang="en-GB" smtClean="0"/>
              <a:t>48</a:t>
            </a:fld>
            <a:endParaRPr lang="en-GB"/>
          </a:p>
        </p:txBody>
      </p:sp>
    </p:spTree>
    <p:extLst>
      <p:ext uri="{BB962C8B-B14F-4D97-AF65-F5344CB8AC3E}">
        <p14:creationId xmlns:p14="http://schemas.microsoft.com/office/powerpoint/2010/main" val="12737136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5A722-9741-8BCD-8E36-9DEB3B014B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55832-9C3D-5999-031B-2810FEBE30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BD3856-534C-3EC5-E311-9AB6FA82B41F}"/>
              </a:ext>
            </a:extLst>
          </p:cNvPr>
          <p:cNvSpPr>
            <a:spLocks noGrp="1"/>
          </p:cNvSpPr>
          <p:nvPr>
            <p:ph type="body" idx="1"/>
          </p:nvPr>
        </p:nvSpPr>
        <p:spPr/>
        <p:txBody>
          <a:bodyPr/>
          <a:lstStyle/>
          <a:p>
            <a:r>
              <a:rPr lang="en-GB"/>
              <a:t>Utilise Fire Cadet Manager (FCM) system to record and monitor</a:t>
            </a:r>
          </a:p>
        </p:txBody>
      </p:sp>
      <p:sp>
        <p:nvSpPr>
          <p:cNvPr id="4" name="Slide Number Placeholder 3">
            <a:extLst>
              <a:ext uri="{FF2B5EF4-FFF2-40B4-BE49-F238E27FC236}">
                <a16:creationId xmlns:a16="http://schemas.microsoft.com/office/drawing/2014/main" id="{949F70BE-48FB-5B4F-4378-DABDF984F553}"/>
              </a:ext>
            </a:extLst>
          </p:cNvPr>
          <p:cNvSpPr>
            <a:spLocks noGrp="1"/>
          </p:cNvSpPr>
          <p:nvPr>
            <p:ph type="sldNum" sz="quarter" idx="5"/>
          </p:nvPr>
        </p:nvSpPr>
        <p:spPr/>
        <p:txBody>
          <a:bodyPr/>
          <a:lstStyle/>
          <a:p>
            <a:fld id="{1C6E7EEC-F799-4673-9D4C-3C4BED324210}" type="slidenum">
              <a:rPr lang="en-GB" smtClean="0"/>
              <a:t>49</a:t>
            </a:fld>
            <a:endParaRPr lang="en-GB"/>
          </a:p>
        </p:txBody>
      </p:sp>
    </p:spTree>
    <p:extLst>
      <p:ext uri="{BB962C8B-B14F-4D97-AF65-F5344CB8AC3E}">
        <p14:creationId xmlns:p14="http://schemas.microsoft.com/office/powerpoint/2010/main" val="35379843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C431C-B291-9D52-AD9F-4F1049152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075E69-F26A-14E7-060E-9D33FC1E0F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961039-E26E-5BC1-DB29-2F55B8BC220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F97C81C-1EA4-5394-A6AE-6A31F86BCE8A}"/>
              </a:ext>
            </a:extLst>
          </p:cNvPr>
          <p:cNvSpPr>
            <a:spLocks noGrp="1"/>
          </p:cNvSpPr>
          <p:nvPr>
            <p:ph type="sldNum" sz="quarter" idx="5"/>
          </p:nvPr>
        </p:nvSpPr>
        <p:spPr/>
        <p:txBody>
          <a:bodyPr/>
          <a:lstStyle/>
          <a:p>
            <a:fld id="{1C6E7EEC-F799-4673-9D4C-3C4BED324210}" type="slidenum">
              <a:rPr lang="en-GB" smtClean="0"/>
              <a:t>50</a:t>
            </a:fld>
            <a:endParaRPr lang="en-GB"/>
          </a:p>
        </p:txBody>
      </p:sp>
    </p:spTree>
    <p:extLst>
      <p:ext uri="{BB962C8B-B14F-4D97-AF65-F5344CB8AC3E}">
        <p14:creationId xmlns:p14="http://schemas.microsoft.com/office/powerpoint/2010/main" val="28891636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BF440-A429-F393-4BBC-B53A94939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F168B0-B959-84C0-61F9-1C3D7AEAFC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AA06B5-A586-2456-E0B7-946DC75E8CA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5DB40D8-D708-1EF1-EC44-F01DE43BF63C}"/>
              </a:ext>
            </a:extLst>
          </p:cNvPr>
          <p:cNvSpPr>
            <a:spLocks noGrp="1"/>
          </p:cNvSpPr>
          <p:nvPr>
            <p:ph type="sldNum" sz="quarter" idx="5"/>
          </p:nvPr>
        </p:nvSpPr>
        <p:spPr/>
        <p:txBody>
          <a:bodyPr/>
          <a:lstStyle/>
          <a:p>
            <a:fld id="{1C6E7EEC-F799-4673-9D4C-3C4BED324210}" type="slidenum">
              <a:rPr lang="en-GB" smtClean="0"/>
              <a:t>51</a:t>
            </a:fld>
            <a:endParaRPr lang="en-GB"/>
          </a:p>
        </p:txBody>
      </p:sp>
    </p:spTree>
    <p:extLst>
      <p:ext uri="{BB962C8B-B14F-4D97-AF65-F5344CB8AC3E}">
        <p14:creationId xmlns:p14="http://schemas.microsoft.com/office/powerpoint/2010/main" val="25183924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17F09-CF8B-2008-FEC6-64D88FA412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40844D-7517-AF41-3A73-5E6CEDDA5C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F1F9D-15AF-0385-AEE5-FBEF0C0FFF05}"/>
              </a:ext>
            </a:extLst>
          </p:cNvPr>
          <p:cNvSpPr>
            <a:spLocks noGrp="1"/>
          </p:cNvSpPr>
          <p:nvPr>
            <p:ph type="body" idx="1"/>
          </p:nvPr>
        </p:nvSpPr>
        <p:spPr/>
        <p:txBody>
          <a:bodyPr/>
          <a:lstStyle/>
          <a:p>
            <a:r>
              <a:rPr lang="en-GB"/>
              <a:t>Highlight that where two crews are operating drills simultaneously, it is important that minimum 1:5 ratio is followed.  Ratios may be more intensive dependant on drills and specific needs of YP</a:t>
            </a:r>
          </a:p>
        </p:txBody>
      </p:sp>
      <p:sp>
        <p:nvSpPr>
          <p:cNvPr id="4" name="Slide Number Placeholder 3">
            <a:extLst>
              <a:ext uri="{FF2B5EF4-FFF2-40B4-BE49-F238E27FC236}">
                <a16:creationId xmlns:a16="http://schemas.microsoft.com/office/drawing/2014/main" id="{28DEC9AC-062C-3A6B-8FC0-AFC2B3322E66}"/>
              </a:ext>
            </a:extLst>
          </p:cNvPr>
          <p:cNvSpPr>
            <a:spLocks noGrp="1"/>
          </p:cNvSpPr>
          <p:nvPr>
            <p:ph type="sldNum" sz="quarter" idx="5"/>
          </p:nvPr>
        </p:nvSpPr>
        <p:spPr/>
        <p:txBody>
          <a:bodyPr/>
          <a:lstStyle/>
          <a:p>
            <a:fld id="{1C6E7EEC-F799-4673-9D4C-3C4BED324210}" type="slidenum">
              <a:rPr lang="en-GB" smtClean="0"/>
              <a:t>52</a:t>
            </a:fld>
            <a:endParaRPr lang="en-GB"/>
          </a:p>
        </p:txBody>
      </p:sp>
    </p:spTree>
    <p:extLst>
      <p:ext uri="{BB962C8B-B14F-4D97-AF65-F5344CB8AC3E}">
        <p14:creationId xmlns:p14="http://schemas.microsoft.com/office/powerpoint/2010/main" val="32573272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E9CD3-E242-1DE7-494C-A5B438E70D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C0FB9E-573C-670D-78AF-0917594A55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EA9710-D3ED-EB20-DE2B-7EE16D32F1A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953C642-3790-F597-1708-1C0439FA312F}"/>
              </a:ext>
            </a:extLst>
          </p:cNvPr>
          <p:cNvSpPr>
            <a:spLocks noGrp="1"/>
          </p:cNvSpPr>
          <p:nvPr>
            <p:ph type="sldNum" sz="quarter" idx="5"/>
          </p:nvPr>
        </p:nvSpPr>
        <p:spPr/>
        <p:txBody>
          <a:bodyPr/>
          <a:lstStyle/>
          <a:p>
            <a:fld id="{1C6E7EEC-F799-4673-9D4C-3C4BED324210}" type="slidenum">
              <a:rPr lang="en-GB" smtClean="0"/>
              <a:t>53</a:t>
            </a:fld>
            <a:endParaRPr lang="en-GB"/>
          </a:p>
        </p:txBody>
      </p:sp>
    </p:spTree>
    <p:extLst>
      <p:ext uri="{BB962C8B-B14F-4D97-AF65-F5344CB8AC3E}">
        <p14:creationId xmlns:p14="http://schemas.microsoft.com/office/powerpoint/2010/main" val="18353455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6E472-762B-7CBE-3B2E-89165B9E9E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4DA6F2-2D0A-0989-4881-67E0BE8E20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F8F1E9-12A0-E72D-C0C7-1605B5D7ADA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ECCE303-9F7F-D641-3233-3D8742681240}"/>
              </a:ext>
            </a:extLst>
          </p:cNvPr>
          <p:cNvSpPr>
            <a:spLocks noGrp="1"/>
          </p:cNvSpPr>
          <p:nvPr>
            <p:ph type="sldNum" sz="quarter" idx="5"/>
          </p:nvPr>
        </p:nvSpPr>
        <p:spPr/>
        <p:txBody>
          <a:bodyPr/>
          <a:lstStyle/>
          <a:p>
            <a:fld id="{1C6E7EEC-F799-4673-9D4C-3C4BED324210}" type="slidenum">
              <a:rPr lang="en-GB" smtClean="0"/>
              <a:t>54</a:t>
            </a:fld>
            <a:endParaRPr lang="en-GB"/>
          </a:p>
        </p:txBody>
      </p:sp>
    </p:spTree>
    <p:extLst>
      <p:ext uri="{BB962C8B-B14F-4D97-AF65-F5344CB8AC3E}">
        <p14:creationId xmlns:p14="http://schemas.microsoft.com/office/powerpoint/2010/main" val="29659892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744E8-6188-DE84-AF5D-674A678C4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D06B62-627D-0ED2-9B3D-00C847426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116B8F-FA6A-EFDA-14F5-6CFCF0D9307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4934512-3E48-2385-ADC2-DA0880905897}"/>
              </a:ext>
            </a:extLst>
          </p:cNvPr>
          <p:cNvSpPr>
            <a:spLocks noGrp="1"/>
          </p:cNvSpPr>
          <p:nvPr>
            <p:ph type="sldNum" sz="quarter" idx="5"/>
          </p:nvPr>
        </p:nvSpPr>
        <p:spPr/>
        <p:txBody>
          <a:bodyPr/>
          <a:lstStyle/>
          <a:p>
            <a:fld id="{1C6E7EEC-F799-4673-9D4C-3C4BED324210}" type="slidenum">
              <a:rPr lang="en-GB" smtClean="0"/>
              <a:t>55</a:t>
            </a:fld>
            <a:endParaRPr lang="en-GB"/>
          </a:p>
        </p:txBody>
      </p:sp>
    </p:spTree>
    <p:extLst>
      <p:ext uri="{BB962C8B-B14F-4D97-AF65-F5344CB8AC3E}">
        <p14:creationId xmlns:p14="http://schemas.microsoft.com/office/powerpoint/2010/main" val="17946369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8D8FA-587C-8CEB-06AB-401358141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34A92F-4455-B481-43A1-1BC7618D18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1E71C3-0B97-7DD6-4DF7-71FD75D582F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B1C87F9-7DB3-2D27-17B0-A2067AAC9056}"/>
              </a:ext>
            </a:extLst>
          </p:cNvPr>
          <p:cNvSpPr>
            <a:spLocks noGrp="1"/>
          </p:cNvSpPr>
          <p:nvPr>
            <p:ph type="sldNum" sz="quarter" idx="5"/>
          </p:nvPr>
        </p:nvSpPr>
        <p:spPr/>
        <p:txBody>
          <a:bodyPr/>
          <a:lstStyle/>
          <a:p>
            <a:fld id="{1C6E7EEC-F799-4673-9D4C-3C4BED324210}" type="slidenum">
              <a:rPr lang="en-GB" smtClean="0"/>
              <a:t>56</a:t>
            </a:fld>
            <a:endParaRPr lang="en-GB"/>
          </a:p>
        </p:txBody>
      </p:sp>
    </p:spTree>
    <p:extLst>
      <p:ext uri="{BB962C8B-B14F-4D97-AF65-F5344CB8AC3E}">
        <p14:creationId xmlns:p14="http://schemas.microsoft.com/office/powerpoint/2010/main" val="35582511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705FC-73FD-FBDF-1E9B-72D68C20F7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CF967-7A2F-81C6-8929-AF18CBCD04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A01355-1EF0-4290-0550-9E347697DD3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Introduce the session by highlighting the purpose: developing essential skills for instructors to run safe and effective cadet drills. Explain that instructors serve as leaders, mentors, and safety officers simultaneously. Set the expectation: poor control undermines training, strong control ensures safety and professionalism.</a:t>
            </a:r>
          </a:p>
          <a:p>
            <a:endParaRPr lang="en-GB"/>
          </a:p>
        </p:txBody>
      </p:sp>
      <p:sp>
        <p:nvSpPr>
          <p:cNvPr id="4" name="Slide Number Placeholder 3">
            <a:extLst>
              <a:ext uri="{FF2B5EF4-FFF2-40B4-BE49-F238E27FC236}">
                <a16:creationId xmlns:a16="http://schemas.microsoft.com/office/drawing/2014/main" id="{3C72419E-64FA-66B4-6343-40229378C755}"/>
              </a:ext>
            </a:extLst>
          </p:cNvPr>
          <p:cNvSpPr>
            <a:spLocks noGrp="1"/>
          </p:cNvSpPr>
          <p:nvPr>
            <p:ph type="sldNum" sz="quarter" idx="5"/>
          </p:nvPr>
        </p:nvSpPr>
        <p:spPr/>
        <p:txBody>
          <a:bodyPr/>
          <a:lstStyle/>
          <a:p>
            <a:fld id="{1C6E7EEC-F799-4673-9D4C-3C4BED324210}" type="slidenum">
              <a:rPr lang="en-GB" smtClean="0"/>
              <a:t>57</a:t>
            </a:fld>
            <a:endParaRPr lang="en-GB"/>
          </a:p>
        </p:txBody>
      </p:sp>
    </p:spTree>
    <p:extLst>
      <p:ext uri="{BB962C8B-B14F-4D97-AF65-F5344CB8AC3E}">
        <p14:creationId xmlns:p14="http://schemas.microsoft.com/office/powerpoint/2010/main" val="10853522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E8624-0D98-09A2-0BB1-039B83604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A6EE89-C2DD-D622-3F4D-3A7937756B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D58DB-591E-5FEE-FBFF-31B0CFA9C74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Emphasize that effective control protects both cadets and instructors. Discuss how discipline and habits formed in training will carry into emergency response. Highlight the balance between efficiency and realism — we want maximum learning while keeping training appropriate for cadets’ abilities.</a:t>
            </a:r>
          </a:p>
          <a:p>
            <a:endParaRPr lang="en-GB"/>
          </a:p>
        </p:txBody>
      </p:sp>
      <p:sp>
        <p:nvSpPr>
          <p:cNvPr id="4" name="Slide Number Placeholder 3">
            <a:extLst>
              <a:ext uri="{FF2B5EF4-FFF2-40B4-BE49-F238E27FC236}">
                <a16:creationId xmlns:a16="http://schemas.microsoft.com/office/drawing/2014/main" id="{C6A0A116-03F0-2015-3B8F-33929649BBFC}"/>
              </a:ext>
            </a:extLst>
          </p:cNvPr>
          <p:cNvSpPr>
            <a:spLocks noGrp="1"/>
          </p:cNvSpPr>
          <p:nvPr>
            <p:ph type="sldNum" sz="quarter" idx="5"/>
          </p:nvPr>
        </p:nvSpPr>
        <p:spPr/>
        <p:txBody>
          <a:bodyPr/>
          <a:lstStyle/>
          <a:p>
            <a:fld id="{1C6E7EEC-F799-4673-9D4C-3C4BED324210}" type="slidenum">
              <a:rPr lang="en-GB" smtClean="0"/>
              <a:t>58</a:t>
            </a:fld>
            <a:endParaRPr lang="en-GB"/>
          </a:p>
        </p:txBody>
      </p:sp>
    </p:spTree>
    <p:extLst>
      <p:ext uri="{BB962C8B-B14F-4D97-AF65-F5344CB8AC3E}">
        <p14:creationId xmlns:p14="http://schemas.microsoft.com/office/powerpoint/2010/main" val="23793375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8E1B8-7F16-EC71-2DF0-191DA5A10D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DD0BF7-9EA5-E32A-3DCB-80FB1453F5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727ED4-D563-A5C1-8CE2-4377FEDFFF1F}"/>
              </a:ext>
            </a:extLst>
          </p:cNvPr>
          <p:cNvSpPr>
            <a:spLocks noGrp="1"/>
          </p:cNvSpPr>
          <p:nvPr>
            <p:ph type="body" idx="1"/>
          </p:nvPr>
        </p:nvSpPr>
        <p:spPr/>
        <p:txBody>
          <a:bodyPr/>
          <a:lstStyle/>
          <a:p>
            <a:r>
              <a:rPr lang="en-GB"/>
              <a:t>Introduce the five interconnected elements: positioning, communication, delegation, managing risk, and situational awareness. Stress that weakness in one area undermines the whole system of control.</a:t>
            </a:r>
          </a:p>
        </p:txBody>
      </p:sp>
      <p:sp>
        <p:nvSpPr>
          <p:cNvPr id="4" name="Slide Number Placeholder 3">
            <a:extLst>
              <a:ext uri="{FF2B5EF4-FFF2-40B4-BE49-F238E27FC236}">
                <a16:creationId xmlns:a16="http://schemas.microsoft.com/office/drawing/2014/main" id="{BFF42E6F-CC1F-3CBB-EC8E-06170DF1EC01}"/>
              </a:ext>
            </a:extLst>
          </p:cNvPr>
          <p:cNvSpPr>
            <a:spLocks noGrp="1"/>
          </p:cNvSpPr>
          <p:nvPr>
            <p:ph type="sldNum" sz="quarter" idx="5"/>
          </p:nvPr>
        </p:nvSpPr>
        <p:spPr/>
        <p:txBody>
          <a:bodyPr/>
          <a:lstStyle/>
          <a:p>
            <a:fld id="{1C6E7EEC-F799-4673-9D4C-3C4BED324210}" type="slidenum">
              <a:rPr lang="en-GB" smtClean="0"/>
              <a:t>59</a:t>
            </a:fld>
            <a:endParaRPr lang="en-GB"/>
          </a:p>
        </p:txBody>
      </p:sp>
    </p:spTree>
    <p:extLst>
      <p:ext uri="{BB962C8B-B14F-4D97-AF65-F5344CB8AC3E}">
        <p14:creationId xmlns:p14="http://schemas.microsoft.com/office/powerpoint/2010/main" val="35673541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7E53E-146C-6AD5-A9AA-EE6CECFA08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242702-59EC-B9A5-4058-95BFA35FC5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034D29-66AA-9C34-A614-81285E282DF9}"/>
              </a:ext>
            </a:extLst>
          </p:cNvPr>
          <p:cNvSpPr>
            <a:spLocks noGrp="1"/>
          </p:cNvSpPr>
          <p:nvPr>
            <p:ph type="body" idx="1"/>
          </p:nvPr>
        </p:nvSpPr>
        <p:spPr/>
        <p:txBody>
          <a:bodyPr/>
          <a:lstStyle/>
          <a:p>
            <a:r>
              <a:rPr lang="en-GB"/>
              <a:t>Explain how strategic positioning impacts visibility, authority, and safety. Establish a clear front when briefing cadets. Move strategically during drills to observe without losing oversight. Use instructors at hazard areas and avoid getting consumed by one element. Reinforce that your position communicates professionalism — cadets mirror your behaviour.</a:t>
            </a:r>
          </a:p>
        </p:txBody>
      </p:sp>
      <p:sp>
        <p:nvSpPr>
          <p:cNvPr id="4" name="Slide Number Placeholder 3">
            <a:extLst>
              <a:ext uri="{FF2B5EF4-FFF2-40B4-BE49-F238E27FC236}">
                <a16:creationId xmlns:a16="http://schemas.microsoft.com/office/drawing/2014/main" id="{E3977C2C-6428-5470-3BC0-C96D31580999}"/>
              </a:ext>
            </a:extLst>
          </p:cNvPr>
          <p:cNvSpPr>
            <a:spLocks noGrp="1"/>
          </p:cNvSpPr>
          <p:nvPr>
            <p:ph type="sldNum" sz="quarter" idx="5"/>
          </p:nvPr>
        </p:nvSpPr>
        <p:spPr/>
        <p:txBody>
          <a:bodyPr/>
          <a:lstStyle/>
          <a:p>
            <a:fld id="{1C6E7EEC-F799-4673-9D4C-3C4BED324210}" type="slidenum">
              <a:rPr lang="en-GB" smtClean="0"/>
              <a:t>60</a:t>
            </a:fld>
            <a:endParaRPr lang="en-GB"/>
          </a:p>
        </p:txBody>
      </p:sp>
    </p:spTree>
    <p:extLst>
      <p:ext uri="{BB962C8B-B14F-4D97-AF65-F5344CB8AC3E}">
        <p14:creationId xmlns:p14="http://schemas.microsoft.com/office/powerpoint/2010/main" val="5445327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61A31-C1B4-AE5C-0EF6-CA5071326C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BA84B2-5A50-7578-D404-EF50355517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642E96-BD50-320F-BD09-22A9FE3FA5EF}"/>
              </a:ext>
            </a:extLst>
          </p:cNvPr>
          <p:cNvSpPr>
            <a:spLocks noGrp="1"/>
          </p:cNvSpPr>
          <p:nvPr>
            <p:ph type="body" idx="1"/>
          </p:nvPr>
        </p:nvSpPr>
        <p:spPr/>
        <p:txBody>
          <a:bodyPr/>
          <a:lstStyle/>
          <a:p>
            <a:r>
              <a:rPr lang="en-GB"/>
              <a:t>Stress that clear, consistent communication is the instructor’s primary tool. Use simple commands and standard fire service terminology. Always demonstrate techniques before expecting cadets to perform. Check understanding by asking questions and watching non-verbal cues. Develop and use consistent hand signals and eye contact systems for noisy environments.</a:t>
            </a:r>
          </a:p>
        </p:txBody>
      </p:sp>
      <p:sp>
        <p:nvSpPr>
          <p:cNvPr id="4" name="Slide Number Placeholder 3">
            <a:extLst>
              <a:ext uri="{FF2B5EF4-FFF2-40B4-BE49-F238E27FC236}">
                <a16:creationId xmlns:a16="http://schemas.microsoft.com/office/drawing/2014/main" id="{08830FFF-5E89-15AE-023C-A97E2191DE3A}"/>
              </a:ext>
            </a:extLst>
          </p:cNvPr>
          <p:cNvSpPr>
            <a:spLocks noGrp="1"/>
          </p:cNvSpPr>
          <p:nvPr>
            <p:ph type="sldNum" sz="quarter" idx="5"/>
          </p:nvPr>
        </p:nvSpPr>
        <p:spPr/>
        <p:txBody>
          <a:bodyPr/>
          <a:lstStyle/>
          <a:p>
            <a:fld id="{1C6E7EEC-F799-4673-9D4C-3C4BED324210}" type="slidenum">
              <a:rPr lang="en-GB" smtClean="0"/>
              <a:t>61</a:t>
            </a:fld>
            <a:endParaRPr lang="en-GB"/>
          </a:p>
        </p:txBody>
      </p:sp>
    </p:spTree>
    <p:extLst>
      <p:ext uri="{BB962C8B-B14F-4D97-AF65-F5344CB8AC3E}">
        <p14:creationId xmlns:p14="http://schemas.microsoft.com/office/powerpoint/2010/main" val="6511518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9BCA5-4896-B497-51F0-B5638B069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953968-9514-480F-7DFB-420659A1B2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4F8B1A-1DB0-C8DA-A73D-20284AFBC5BD}"/>
              </a:ext>
            </a:extLst>
          </p:cNvPr>
          <p:cNvSpPr>
            <a:spLocks noGrp="1"/>
          </p:cNvSpPr>
          <p:nvPr>
            <p:ph type="body" idx="1"/>
          </p:nvPr>
        </p:nvSpPr>
        <p:spPr/>
        <p:txBody>
          <a:bodyPr/>
          <a:lstStyle/>
          <a:p>
            <a:r>
              <a:rPr lang="en-GB"/>
              <a:t>Stress that clear, consistent communication is the instructor’s primary tool. Use simple commands and standard fire service terminology. Always demonstrate techniques before expecting cadets to perform. Check understanding by asking questions and watching non-verbal cues. Develop and use consistent hand signals and eye contact systems for noisy environments.</a:t>
            </a:r>
          </a:p>
        </p:txBody>
      </p:sp>
      <p:sp>
        <p:nvSpPr>
          <p:cNvPr id="4" name="Slide Number Placeholder 3">
            <a:extLst>
              <a:ext uri="{FF2B5EF4-FFF2-40B4-BE49-F238E27FC236}">
                <a16:creationId xmlns:a16="http://schemas.microsoft.com/office/drawing/2014/main" id="{514ED80A-3104-2102-3119-03FDC68DDDDC}"/>
              </a:ext>
            </a:extLst>
          </p:cNvPr>
          <p:cNvSpPr>
            <a:spLocks noGrp="1"/>
          </p:cNvSpPr>
          <p:nvPr>
            <p:ph type="sldNum" sz="quarter" idx="5"/>
          </p:nvPr>
        </p:nvSpPr>
        <p:spPr/>
        <p:txBody>
          <a:bodyPr/>
          <a:lstStyle/>
          <a:p>
            <a:fld id="{1C6E7EEC-F799-4673-9D4C-3C4BED324210}" type="slidenum">
              <a:rPr lang="en-GB" smtClean="0"/>
              <a:t>62</a:t>
            </a:fld>
            <a:endParaRPr lang="en-GB"/>
          </a:p>
        </p:txBody>
      </p:sp>
    </p:spTree>
    <p:extLst>
      <p:ext uri="{BB962C8B-B14F-4D97-AF65-F5344CB8AC3E}">
        <p14:creationId xmlns:p14="http://schemas.microsoft.com/office/powerpoint/2010/main" val="19010143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4A048-8157-B67A-05AD-489218F1F5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53522-14B1-D9D1-2044-50B36DD84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BE540-98E8-A9BD-D398-4CA4CA3EC859}"/>
              </a:ext>
            </a:extLst>
          </p:cNvPr>
          <p:cNvSpPr>
            <a:spLocks noGrp="1"/>
          </p:cNvSpPr>
          <p:nvPr>
            <p:ph type="body" idx="1"/>
          </p:nvPr>
        </p:nvSpPr>
        <p:spPr/>
        <p:txBody>
          <a:bodyPr/>
          <a:lstStyle/>
          <a:p>
            <a:r>
              <a:rPr lang="en-GB"/>
              <a:t>Review the three core commands: 'Still' — immediate stop of all activity. 'Rest' — maintain current position. 'Carry on' — resume or continue activity. Emphasize that consistency prevents confusion and maintains discipline.</a:t>
            </a:r>
          </a:p>
        </p:txBody>
      </p:sp>
      <p:sp>
        <p:nvSpPr>
          <p:cNvPr id="4" name="Slide Number Placeholder 3">
            <a:extLst>
              <a:ext uri="{FF2B5EF4-FFF2-40B4-BE49-F238E27FC236}">
                <a16:creationId xmlns:a16="http://schemas.microsoft.com/office/drawing/2014/main" id="{B9695B24-2F28-9194-E81E-19B0945D5522}"/>
              </a:ext>
            </a:extLst>
          </p:cNvPr>
          <p:cNvSpPr>
            <a:spLocks noGrp="1"/>
          </p:cNvSpPr>
          <p:nvPr>
            <p:ph type="sldNum" sz="quarter" idx="5"/>
          </p:nvPr>
        </p:nvSpPr>
        <p:spPr/>
        <p:txBody>
          <a:bodyPr/>
          <a:lstStyle/>
          <a:p>
            <a:fld id="{1C6E7EEC-F799-4673-9D4C-3C4BED324210}" type="slidenum">
              <a:rPr lang="en-GB" smtClean="0"/>
              <a:t>63</a:t>
            </a:fld>
            <a:endParaRPr lang="en-GB"/>
          </a:p>
        </p:txBody>
      </p:sp>
    </p:spTree>
    <p:extLst>
      <p:ext uri="{BB962C8B-B14F-4D97-AF65-F5344CB8AC3E}">
        <p14:creationId xmlns:p14="http://schemas.microsoft.com/office/powerpoint/2010/main" val="4660156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B56DE-5F73-B695-051C-432CF056D4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4C1F5-1607-1158-68BB-FEFBA87EA8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6F2A89-F9A2-490E-5F5B-DFA0F607A62E}"/>
              </a:ext>
            </a:extLst>
          </p:cNvPr>
          <p:cNvSpPr>
            <a:spLocks noGrp="1"/>
          </p:cNvSpPr>
          <p:nvPr>
            <p:ph type="body" idx="1"/>
          </p:nvPr>
        </p:nvSpPr>
        <p:spPr/>
        <p:txBody>
          <a:bodyPr/>
          <a:lstStyle/>
          <a:p>
            <a:r>
              <a:rPr lang="en-GB"/>
              <a:t>Explain that effective delegation multiplies control and builds leadership in junior instructors. Assign specific roles: team leaders, safety spotters, equipment inspectors. Empower team leaders to manage small groups but remain ultimately responsible yourself. Reinforce that delegation is oversight, not avoidance.</a:t>
            </a:r>
          </a:p>
          <a:p>
            <a:endParaRPr lang="en-GB"/>
          </a:p>
          <a:p>
            <a:r>
              <a:rPr lang="en-GB" b="1"/>
              <a:t>Emergency Planning:</a:t>
            </a:r>
          </a:p>
          <a:p>
            <a:r>
              <a:rPr lang="en-GB" b="0"/>
              <a:t>Always have clear emergency response plan, including:</a:t>
            </a:r>
          </a:p>
          <a:p>
            <a:pPr marL="171450" indent="-171450">
              <a:buFontTx/>
              <a:buChar char="-"/>
            </a:pPr>
            <a:r>
              <a:rPr lang="en-GB" b="0"/>
              <a:t>Emergency contact procedures</a:t>
            </a:r>
          </a:p>
          <a:p>
            <a:pPr marL="171450" indent="-171450">
              <a:buFontTx/>
              <a:buChar char="-"/>
            </a:pPr>
            <a:r>
              <a:rPr lang="en-GB" b="0"/>
              <a:t>Evacuation routes and RVP</a:t>
            </a:r>
          </a:p>
          <a:p>
            <a:pPr marL="171450" indent="-171450">
              <a:buFontTx/>
              <a:buChar char="-"/>
            </a:pPr>
            <a:r>
              <a:rPr lang="en-GB" b="0"/>
              <a:t>First aid and medical response protocols</a:t>
            </a:r>
          </a:p>
          <a:p>
            <a:pPr marL="171450" indent="-171450">
              <a:buFontTx/>
              <a:buChar char="-"/>
            </a:pPr>
            <a:r>
              <a:rPr lang="en-GB" b="0"/>
              <a:t>Equipment shutdown procedures</a:t>
            </a:r>
          </a:p>
          <a:p>
            <a:pPr marL="171450" indent="-171450">
              <a:buFontTx/>
              <a:buChar char="-"/>
            </a:pPr>
            <a:endParaRPr lang="en-GB" b="0"/>
          </a:p>
          <a:p>
            <a:pPr marL="0" indent="0">
              <a:buFontTx/>
              <a:buNone/>
            </a:pPr>
            <a:r>
              <a:rPr lang="en-GB" b="1"/>
              <a:t>Critical Safety Rule:</a:t>
            </a:r>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FFFF"/>
                </a:solidFill>
                <a:ea typeface="Fira Sans" pitchFamily="34" charset="-122"/>
                <a:cs typeface="Fira Sans" pitchFamily="34" charset="-120"/>
              </a:rPr>
              <a:t>When in doubt, stop the drill. It's better to over-react to a potential hazard than to allow an injury to occur</a:t>
            </a:r>
            <a:r>
              <a:rPr lang="en-US" sz="1000">
                <a:solidFill>
                  <a:srgbClr val="FFFFFF"/>
                </a:solidFill>
                <a:latin typeface="Fira Sans" pitchFamily="34" charset="0"/>
                <a:ea typeface="Fira Sans" pitchFamily="34" charset="-122"/>
                <a:cs typeface="Fira Sans" pitchFamily="34" charset="-120"/>
              </a:rPr>
              <a:t>.</a:t>
            </a:r>
            <a:endParaRPr lang="en-US" sz="1000"/>
          </a:p>
          <a:p>
            <a:pPr marL="0" indent="0">
              <a:buFontTx/>
              <a:buNone/>
            </a:pPr>
            <a:endParaRPr lang="en-GB" b="1"/>
          </a:p>
        </p:txBody>
      </p:sp>
      <p:sp>
        <p:nvSpPr>
          <p:cNvPr id="4" name="Slide Number Placeholder 3">
            <a:extLst>
              <a:ext uri="{FF2B5EF4-FFF2-40B4-BE49-F238E27FC236}">
                <a16:creationId xmlns:a16="http://schemas.microsoft.com/office/drawing/2014/main" id="{45B41442-B758-5F4E-8790-D38D8246D032}"/>
              </a:ext>
            </a:extLst>
          </p:cNvPr>
          <p:cNvSpPr>
            <a:spLocks noGrp="1"/>
          </p:cNvSpPr>
          <p:nvPr>
            <p:ph type="sldNum" sz="quarter" idx="5"/>
          </p:nvPr>
        </p:nvSpPr>
        <p:spPr/>
        <p:txBody>
          <a:bodyPr/>
          <a:lstStyle/>
          <a:p>
            <a:fld id="{1C6E7EEC-F799-4673-9D4C-3C4BED324210}" type="slidenum">
              <a:rPr lang="en-GB" smtClean="0"/>
              <a:t>64</a:t>
            </a:fld>
            <a:endParaRPr lang="en-GB"/>
          </a:p>
        </p:txBody>
      </p:sp>
    </p:spTree>
    <p:extLst>
      <p:ext uri="{BB962C8B-B14F-4D97-AF65-F5344CB8AC3E}">
        <p14:creationId xmlns:p14="http://schemas.microsoft.com/office/powerpoint/2010/main" val="21760627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05BD4-BA84-5A25-C652-1171FA2E8E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7069E2-0841-9FDC-0C54-EAFD27917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07AB24-91FD-8520-69C6-E161931750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Explain dynamic risk assessment — continuously evaluating and adapting as conditions change. Cover pre-drill assessments: weather, equipment, cadet readiness. Discuss monitoring environmental factors and knowing when to modify or stop drills. Stress immediate intervention when unsafe </a:t>
            </a:r>
            <a:r>
              <a:rPr lang="en-GB" err="1"/>
              <a:t>behavior</a:t>
            </a:r>
            <a:r>
              <a:rPr lang="en-GB"/>
              <a:t> appears. Review emergency planning: contacts, evacuation routes, first aid, equipment shutdown. Critical rule: when in doubt, stop the drill.</a:t>
            </a:r>
          </a:p>
          <a:p>
            <a:pPr marL="0" indent="0">
              <a:buFontTx/>
              <a:buNone/>
            </a:pPr>
            <a:endParaRPr lang="en-GB" b="1"/>
          </a:p>
        </p:txBody>
      </p:sp>
      <p:sp>
        <p:nvSpPr>
          <p:cNvPr id="4" name="Slide Number Placeholder 3">
            <a:extLst>
              <a:ext uri="{FF2B5EF4-FFF2-40B4-BE49-F238E27FC236}">
                <a16:creationId xmlns:a16="http://schemas.microsoft.com/office/drawing/2014/main" id="{7B077258-7363-8829-AC15-5472F6D2EBDC}"/>
              </a:ext>
            </a:extLst>
          </p:cNvPr>
          <p:cNvSpPr>
            <a:spLocks noGrp="1"/>
          </p:cNvSpPr>
          <p:nvPr>
            <p:ph type="sldNum" sz="quarter" idx="5"/>
          </p:nvPr>
        </p:nvSpPr>
        <p:spPr/>
        <p:txBody>
          <a:bodyPr/>
          <a:lstStyle/>
          <a:p>
            <a:fld id="{1C6E7EEC-F799-4673-9D4C-3C4BED324210}" type="slidenum">
              <a:rPr lang="en-GB" smtClean="0"/>
              <a:t>65</a:t>
            </a:fld>
            <a:endParaRPr lang="en-GB"/>
          </a:p>
        </p:txBody>
      </p:sp>
    </p:spTree>
    <p:extLst>
      <p:ext uri="{BB962C8B-B14F-4D97-AF65-F5344CB8AC3E}">
        <p14:creationId xmlns:p14="http://schemas.microsoft.com/office/powerpoint/2010/main" val="36934589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D8AD1-AE81-5DC7-5995-87A8DA3C1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0FEAE7-38B8-9AC8-BD58-F37226C350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EB478D-EFD2-E115-9951-01C3574D6E1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101C4F6-3FFC-1ED9-9638-D17006B9C614}"/>
              </a:ext>
            </a:extLst>
          </p:cNvPr>
          <p:cNvSpPr>
            <a:spLocks noGrp="1"/>
          </p:cNvSpPr>
          <p:nvPr>
            <p:ph type="sldNum" sz="quarter" idx="5"/>
          </p:nvPr>
        </p:nvSpPr>
        <p:spPr/>
        <p:txBody>
          <a:bodyPr/>
          <a:lstStyle/>
          <a:p>
            <a:fld id="{1C6E7EEC-F799-4673-9D4C-3C4BED324210}" type="slidenum">
              <a:rPr lang="en-GB" smtClean="0"/>
              <a:t>66</a:t>
            </a:fld>
            <a:endParaRPr lang="en-GB"/>
          </a:p>
        </p:txBody>
      </p:sp>
    </p:spTree>
    <p:extLst>
      <p:ext uri="{BB962C8B-B14F-4D97-AF65-F5344CB8AC3E}">
        <p14:creationId xmlns:p14="http://schemas.microsoft.com/office/powerpoint/2010/main" val="36210307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1E9A8-0E64-4CA5-3CE3-682CC2706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AD8196-8A9F-27AD-A46B-ADE412E8A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16478-C823-C574-1BA5-3D138AAD666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55DADB-CACD-EDA2-37C3-987FB10994E7}"/>
              </a:ext>
            </a:extLst>
          </p:cNvPr>
          <p:cNvSpPr>
            <a:spLocks noGrp="1"/>
          </p:cNvSpPr>
          <p:nvPr>
            <p:ph type="sldNum" sz="quarter" idx="5"/>
          </p:nvPr>
        </p:nvSpPr>
        <p:spPr/>
        <p:txBody>
          <a:bodyPr/>
          <a:lstStyle/>
          <a:p>
            <a:fld id="{1C6E7EEC-F799-4673-9D4C-3C4BED324210}" type="slidenum">
              <a:rPr lang="en-GB" smtClean="0"/>
              <a:t>67</a:t>
            </a:fld>
            <a:endParaRPr lang="en-GB"/>
          </a:p>
        </p:txBody>
      </p:sp>
    </p:spTree>
    <p:extLst>
      <p:ext uri="{BB962C8B-B14F-4D97-AF65-F5344CB8AC3E}">
        <p14:creationId xmlns:p14="http://schemas.microsoft.com/office/powerpoint/2010/main" val="42541905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F63BA-B1D3-AB8E-DDBC-79E49C61E7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B5709-6559-1FDC-C3DD-D33560C87A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B5109-461E-6929-4EDC-4E7AF7054CE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AAFF799-E371-80D2-E5B8-9860D0923525}"/>
              </a:ext>
            </a:extLst>
          </p:cNvPr>
          <p:cNvSpPr>
            <a:spLocks noGrp="1"/>
          </p:cNvSpPr>
          <p:nvPr>
            <p:ph type="sldNum" sz="quarter" idx="5"/>
          </p:nvPr>
        </p:nvSpPr>
        <p:spPr/>
        <p:txBody>
          <a:bodyPr/>
          <a:lstStyle/>
          <a:p>
            <a:fld id="{1C6E7EEC-F799-4673-9D4C-3C4BED324210}" type="slidenum">
              <a:rPr lang="en-GB" smtClean="0"/>
              <a:t>68</a:t>
            </a:fld>
            <a:endParaRPr lang="en-GB"/>
          </a:p>
        </p:txBody>
      </p:sp>
    </p:spTree>
    <p:extLst>
      <p:ext uri="{BB962C8B-B14F-4D97-AF65-F5344CB8AC3E}">
        <p14:creationId xmlns:p14="http://schemas.microsoft.com/office/powerpoint/2010/main" val="28219243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E3ED6-7CFA-AA3E-F0BF-28805DC13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2377D-19F8-2E21-7006-0FE0151D45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E32770-6A2A-B68D-D03F-B16E0D93793A}"/>
              </a:ext>
            </a:extLst>
          </p:cNvPr>
          <p:cNvSpPr>
            <a:spLocks noGrp="1"/>
          </p:cNvSpPr>
          <p:nvPr>
            <p:ph type="body" idx="1"/>
          </p:nvPr>
        </p:nvSpPr>
        <p:spPr/>
        <p:txBody>
          <a:bodyPr/>
          <a:lstStyle/>
          <a:p>
            <a:pPr marL="0" indent="0">
              <a:buFontTx/>
              <a:buNone/>
            </a:pPr>
            <a:endParaRPr lang="en-GB" b="1"/>
          </a:p>
          <a:p>
            <a:endParaRPr lang="en-GB"/>
          </a:p>
        </p:txBody>
      </p:sp>
      <p:sp>
        <p:nvSpPr>
          <p:cNvPr id="4" name="Slide Number Placeholder 3">
            <a:extLst>
              <a:ext uri="{FF2B5EF4-FFF2-40B4-BE49-F238E27FC236}">
                <a16:creationId xmlns:a16="http://schemas.microsoft.com/office/drawing/2014/main" id="{1FB9DEA2-FE0F-6FDC-053A-40DEAB01DDCA}"/>
              </a:ext>
            </a:extLst>
          </p:cNvPr>
          <p:cNvSpPr>
            <a:spLocks noGrp="1"/>
          </p:cNvSpPr>
          <p:nvPr>
            <p:ph type="sldNum" sz="quarter" idx="5"/>
          </p:nvPr>
        </p:nvSpPr>
        <p:spPr/>
        <p:txBody>
          <a:bodyPr/>
          <a:lstStyle/>
          <a:p>
            <a:fld id="{1C6E7EEC-F799-4673-9D4C-3C4BED324210}" type="slidenum">
              <a:rPr lang="en-GB" smtClean="0"/>
              <a:t>69</a:t>
            </a:fld>
            <a:endParaRPr lang="en-GB"/>
          </a:p>
        </p:txBody>
      </p:sp>
    </p:spTree>
    <p:extLst>
      <p:ext uri="{BB962C8B-B14F-4D97-AF65-F5344CB8AC3E}">
        <p14:creationId xmlns:p14="http://schemas.microsoft.com/office/powerpoint/2010/main" val="5614335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33A78-9421-58B7-97C5-189CA51FC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69E354-3ED8-846B-4050-C57EB89644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5371B-E705-5631-447A-126006CCFA3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2300C95-1DBD-982E-CF7F-0717E910AB60}"/>
              </a:ext>
            </a:extLst>
          </p:cNvPr>
          <p:cNvSpPr>
            <a:spLocks noGrp="1"/>
          </p:cNvSpPr>
          <p:nvPr>
            <p:ph type="sldNum" sz="quarter" idx="5"/>
          </p:nvPr>
        </p:nvSpPr>
        <p:spPr/>
        <p:txBody>
          <a:bodyPr/>
          <a:lstStyle/>
          <a:p>
            <a:fld id="{1C6E7EEC-F799-4673-9D4C-3C4BED324210}" type="slidenum">
              <a:rPr lang="en-GB" smtClean="0"/>
              <a:t>70</a:t>
            </a:fld>
            <a:endParaRPr lang="en-GB"/>
          </a:p>
        </p:txBody>
      </p:sp>
    </p:spTree>
    <p:extLst>
      <p:ext uri="{BB962C8B-B14F-4D97-AF65-F5344CB8AC3E}">
        <p14:creationId xmlns:p14="http://schemas.microsoft.com/office/powerpoint/2010/main" val="41882990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EAE71-8D98-3A87-361D-784FB0EB84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10EF4-EA87-620A-0965-0579CD709C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3B184-81C6-7AE7-4BC3-A372B3B7C91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F210957-D5AC-A9DD-E74F-F9D0CE0FC22E}"/>
              </a:ext>
            </a:extLst>
          </p:cNvPr>
          <p:cNvSpPr>
            <a:spLocks noGrp="1"/>
          </p:cNvSpPr>
          <p:nvPr>
            <p:ph type="sldNum" sz="quarter" idx="5"/>
          </p:nvPr>
        </p:nvSpPr>
        <p:spPr/>
        <p:txBody>
          <a:bodyPr/>
          <a:lstStyle/>
          <a:p>
            <a:fld id="{1C6E7EEC-F799-4673-9D4C-3C4BED324210}" type="slidenum">
              <a:rPr lang="en-GB" smtClean="0"/>
              <a:t>71</a:t>
            </a:fld>
            <a:endParaRPr lang="en-GB"/>
          </a:p>
        </p:txBody>
      </p:sp>
    </p:spTree>
    <p:extLst>
      <p:ext uri="{BB962C8B-B14F-4D97-AF65-F5344CB8AC3E}">
        <p14:creationId xmlns:p14="http://schemas.microsoft.com/office/powerpoint/2010/main" val="40406320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6C17A-B171-FAB3-7FA6-5BDA7AF5B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B968C-0781-02D3-7BE1-913FB391BC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6F5B17-A0DE-739A-0650-BDA3F7FF605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CA19392-A27B-E520-0411-B4E9B0487C18}"/>
              </a:ext>
            </a:extLst>
          </p:cNvPr>
          <p:cNvSpPr>
            <a:spLocks noGrp="1"/>
          </p:cNvSpPr>
          <p:nvPr>
            <p:ph type="sldNum" sz="quarter" idx="5"/>
          </p:nvPr>
        </p:nvSpPr>
        <p:spPr/>
        <p:txBody>
          <a:bodyPr/>
          <a:lstStyle/>
          <a:p>
            <a:fld id="{1C6E7EEC-F799-4673-9D4C-3C4BED324210}" type="slidenum">
              <a:rPr lang="en-GB" smtClean="0"/>
              <a:t>72</a:t>
            </a:fld>
            <a:endParaRPr lang="en-GB"/>
          </a:p>
        </p:txBody>
      </p:sp>
    </p:spTree>
    <p:extLst>
      <p:ext uri="{BB962C8B-B14F-4D97-AF65-F5344CB8AC3E}">
        <p14:creationId xmlns:p14="http://schemas.microsoft.com/office/powerpoint/2010/main" val="28861505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DD3D3-78CE-4434-1E16-B4297E4BB9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E4000-F6AA-6720-C8DF-BB6BFD1805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C363A0-55BB-974F-1A59-C46402BB77F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57EA511-E5D0-7042-FFA6-25AF711A414E}"/>
              </a:ext>
            </a:extLst>
          </p:cNvPr>
          <p:cNvSpPr>
            <a:spLocks noGrp="1"/>
          </p:cNvSpPr>
          <p:nvPr>
            <p:ph type="sldNum" sz="quarter" idx="5"/>
          </p:nvPr>
        </p:nvSpPr>
        <p:spPr/>
        <p:txBody>
          <a:bodyPr/>
          <a:lstStyle/>
          <a:p>
            <a:fld id="{1C6E7EEC-F799-4673-9D4C-3C4BED324210}" type="slidenum">
              <a:rPr lang="en-GB" smtClean="0"/>
              <a:t>73</a:t>
            </a:fld>
            <a:endParaRPr lang="en-GB"/>
          </a:p>
        </p:txBody>
      </p:sp>
    </p:spTree>
    <p:extLst>
      <p:ext uri="{BB962C8B-B14F-4D97-AF65-F5344CB8AC3E}">
        <p14:creationId xmlns:p14="http://schemas.microsoft.com/office/powerpoint/2010/main" val="15058327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3A0F8-3C1D-3778-E933-D5BEF89E08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84FA64-C6AF-B8BE-0AC8-4AB43F7539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0D3D31-20D3-B186-9E8E-55628DAA785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591AA88-1777-8A8E-CB50-7E8FEFD6874D}"/>
              </a:ext>
            </a:extLst>
          </p:cNvPr>
          <p:cNvSpPr>
            <a:spLocks noGrp="1"/>
          </p:cNvSpPr>
          <p:nvPr>
            <p:ph type="sldNum" sz="quarter" idx="5"/>
          </p:nvPr>
        </p:nvSpPr>
        <p:spPr/>
        <p:txBody>
          <a:bodyPr/>
          <a:lstStyle/>
          <a:p>
            <a:fld id="{1C6E7EEC-F799-4673-9D4C-3C4BED324210}" type="slidenum">
              <a:rPr lang="en-GB" smtClean="0"/>
              <a:t>74</a:t>
            </a:fld>
            <a:endParaRPr lang="en-GB"/>
          </a:p>
        </p:txBody>
      </p:sp>
    </p:spTree>
    <p:extLst>
      <p:ext uri="{BB962C8B-B14F-4D97-AF65-F5344CB8AC3E}">
        <p14:creationId xmlns:p14="http://schemas.microsoft.com/office/powerpoint/2010/main" val="22075734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1C207-33CF-594B-AC58-BF8AE4688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D8103-5F2D-9395-A61B-DFD0C12C17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0C465F-0A9E-5666-B7D0-2E6449274DA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0F3B22B-8F3C-7B65-A751-5E94271A5079}"/>
              </a:ext>
            </a:extLst>
          </p:cNvPr>
          <p:cNvSpPr>
            <a:spLocks noGrp="1"/>
          </p:cNvSpPr>
          <p:nvPr>
            <p:ph type="sldNum" sz="quarter" idx="5"/>
          </p:nvPr>
        </p:nvSpPr>
        <p:spPr/>
        <p:txBody>
          <a:bodyPr/>
          <a:lstStyle/>
          <a:p>
            <a:fld id="{1C6E7EEC-F799-4673-9D4C-3C4BED324210}" type="slidenum">
              <a:rPr lang="en-GB" smtClean="0"/>
              <a:t>75</a:t>
            </a:fld>
            <a:endParaRPr lang="en-GB"/>
          </a:p>
        </p:txBody>
      </p:sp>
    </p:spTree>
    <p:extLst>
      <p:ext uri="{BB962C8B-B14F-4D97-AF65-F5344CB8AC3E}">
        <p14:creationId xmlns:p14="http://schemas.microsoft.com/office/powerpoint/2010/main" val="7360945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9D111-A144-7F04-7641-D19141117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D6686C-3C4A-7B41-EBD3-8767EF7F67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10BD18-8E54-A62C-E6D5-8607692B71A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0ED804D-80A1-4E64-5113-674478951D1C}"/>
              </a:ext>
            </a:extLst>
          </p:cNvPr>
          <p:cNvSpPr>
            <a:spLocks noGrp="1"/>
          </p:cNvSpPr>
          <p:nvPr>
            <p:ph type="sldNum" sz="quarter" idx="5"/>
          </p:nvPr>
        </p:nvSpPr>
        <p:spPr/>
        <p:txBody>
          <a:bodyPr/>
          <a:lstStyle/>
          <a:p>
            <a:fld id="{1C6E7EEC-F799-4673-9D4C-3C4BED324210}" type="slidenum">
              <a:rPr lang="en-GB" smtClean="0"/>
              <a:t>76</a:t>
            </a:fld>
            <a:endParaRPr lang="en-GB"/>
          </a:p>
        </p:txBody>
      </p:sp>
    </p:spTree>
    <p:extLst>
      <p:ext uri="{BB962C8B-B14F-4D97-AF65-F5344CB8AC3E}">
        <p14:creationId xmlns:p14="http://schemas.microsoft.com/office/powerpoint/2010/main" val="138332751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40CD6-2613-210E-F927-8D1E78085F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AC6B67-8C41-C8FD-057F-713E1A0463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614E7-D9C2-D727-EE78-3D0BF87289C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292639C-88FD-4CA4-BC2C-6376D42E01D3}"/>
              </a:ext>
            </a:extLst>
          </p:cNvPr>
          <p:cNvSpPr>
            <a:spLocks noGrp="1"/>
          </p:cNvSpPr>
          <p:nvPr>
            <p:ph type="sldNum" sz="quarter" idx="5"/>
          </p:nvPr>
        </p:nvSpPr>
        <p:spPr/>
        <p:txBody>
          <a:bodyPr/>
          <a:lstStyle/>
          <a:p>
            <a:fld id="{1C6E7EEC-F799-4673-9D4C-3C4BED324210}" type="slidenum">
              <a:rPr lang="en-GB" smtClean="0"/>
              <a:t>77</a:t>
            </a:fld>
            <a:endParaRPr lang="en-GB"/>
          </a:p>
        </p:txBody>
      </p:sp>
    </p:spTree>
    <p:extLst>
      <p:ext uri="{BB962C8B-B14F-4D97-AF65-F5344CB8AC3E}">
        <p14:creationId xmlns:p14="http://schemas.microsoft.com/office/powerpoint/2010/main" val="354595262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38F60-98BE-6C7F-E8D9-F8FF4CD43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6D61D-A90F-C509-AC13-5E6783890D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ED3362-3E31-F22E-894B-BDB0AB5D426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C57D83D-427A-FB99-B749-E288B48798C9}"/>
              </a:ext>
            </a:extLst>
          </p:cNvPr>
          <p:cNvSpPr>
            <a:spLocks noGrp="1"/>
          </p:cNvSpPr>
          <p:nvPr>
            <p:ph type="sldNum" sz="quarter" idx="5"/>
          </p:nvPr>
        </p:nvSpPr>
        <p:spPr/>
        <p:txBody>
          <a:bodyPr/>
          <a:lstStyle/>
          <a:p>
            <a:fld id="{1C6E7EEC-F799-4673-9D4C-3C4BED324210}" type="slidenum">
              <a:rPr lang="en-GB" smtClean="0"/>
              <a:t>78</a:t>
            </a:fld>
            <a:endParaRPr lang="en-GB"/>
          </a:p>
        </p:txBody>
      </p:sp>
    </p:spTree>
    <p:extLst>
      <p:ext uri="{BB962C8B-B14F-4D97-AF65-F5344CB8AC3E}">
        <p14:creationId xmlns:p14="http://schemas.microsoft.com/office/powerpoint/2010/main" val="385876281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4F0D8-3FAC-1870-312A-4DD7A2091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1D59D0-B2A6-273A-80E2-432962D00C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CC338-6166-50E6-4919-61035A66FB7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7B5B622-53A3-1F98-F7F0-659E620E1C42}"/>
              </a:ext>
            </a:extLst>
          </p:cNvPr>
          <p:cNvSpPr>
            <a:spLocks noGrp="1"/>
          </p:cNvSpPr>
          <p:nvPr>
            <p:ph type="sldNum" sz="quarter" idx="5"/>
          </p:nvPr>
        </p:nvSpPr>
        <p:spPr/>
        <p:txBody>
          <a:bodyPr/>
          <a:lstStyle/>
          <a:p>
            <a:fld id="{1C6E7EEC-F799-4673-9D4C-3C4BED324210}" type="slidenum">
              <a:rPr lang="en-GB" smtClean="0"/>
              <a:t>79</a:t>
            </a:fld>
            <a:endParaRPr lang="en-GB"/>
          </a:p>
        </p:txBody>
      </p:sp>
    </p:spTree>
    <p:extLst>
      <p:ext uri="{BB962C8B-B14F-4D97-AF65-F5344CB8AC3E}">
        <p14:creationId xmlns:p14="http://schemas.microsoft.com/office/powerpoint/2010/main" val="121340579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4C15E-866A-29C5-9A2D-083FB10132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C7BBF-5E2F-D3D5-0C00-5639ECF2F7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6EBEB5-3427-D1A9-CB3E-B0A99A47026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B7FC039-4271-AF18-5D9D-7E75834A858B}"/>
              </a:ext>
            </a:extLst>
          </p:cNvPr>
          <p:cNvSpPr>
            <a:spLocks noGrp="1"/>
          </p:cNvSpPr>
          <p:nvPr>
            <p:ph type="sldNum" sz="quarter" idx="5"/>
          </p:nvPr>
        </p:nvSpPr>
        <p:spPr/>
        <p:txBody>
          <a:bodyPr/>
          <a:lstStyle/>
          <a:p>
            <a:fld id="{1C6E7EEC-F799-4673-9D4C-3C4BED324210}" type="slidenum">
              <a:rPr lang="en-GB" smtClean="0"/>
              <a:t>80</a:t>
            </a:fld>
            <a:endParaRPr lang="en-GB"/>
          </a:p>
        </p:txBody>
      </p:sp>
    </p:spTree>
    <p:extLst>
      <p:ext uri="{BB962C8B-B14F-4D97-AF65-F5344CB8AC3E}">
        <p14:creationId xmlns:p14="http://schemas.microsoft.com/office/powerpoint/2010/main" val="34262903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23214-6763-4263-3C45-6533A7547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17C61F-911A-2AC6-ECAB-EA8209FBC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6AB9EE-D53A-3204-A908-FAD07B02F15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EBAD395-23E4-68AF-E1CC-36EF3714DE84}"/>
              </a:ext>
            </a:extLst>
          </p:cNvPr>
          <p:cNvSpPr>
            <a:spLocks noGrp="1"/>
          </p:cNvSpPr>
          <p:nvPr>
            <p:ph type="sldNum" sz="quarter" idx="5"/>
          </p:nvPr>
        </p:nvSpPr>
        <p:spPr/>
        <p:txBody>
          <a:bodyPr/>
          <a:lstStyle/>
          <a:p>
            <a:fld id="{1C6E7EEC-F799-4673-9D4C-3C4BED324210}" type="slidenum">
              <a:rPr lang="en-GB" smtClean="0"/>
              <a:t>81</a:t>
            </a:fld>
            <a:endParaRPr lang="en-GB"/>
          </a:p>
        </p:txBody>
      </p:sp>
    </p:spTree>
    <p:extLst>
      <p:ext uri="{BB962C8B-B14F-4D97-AF65-F5344CB8AC3E}">
        <p14:creationId xmlns:p14="http://schemas.microsoft.com/office/powerpoint/2010/main" val="150693590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DE5FF-F312-69AB-CFFD-4C06E51B6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94EFE-4083-5938-0CB5-878078DEB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47A7B-7A19-2DEE-1E88-96C2DD7CCAA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7FD1EB7-8E11-C0DC-49A9-A43459A717BC}"/>
              </a:ext>
            </a:extLst>
          </p:cNvPr>
          <p:cNvSpPr>
            <a:spLocks noGrp="1"/>
          </p:cNvSpPr>
          <p:nvPr>
            <p:ph type="sldNum" sz="quarter" idx="5"/>
          </p:nvPr>
        </p:nvSpPr>
        <p:spPr/>
        <p:txBody>
          <a:bodyPr/>
          <a:lstStyle/>
          <a:p>
            <a:fld id="{1C6E7EEC-F799-4673-9D4C-3C4BED324210}" type="slidenum">
              <a:rPr lang="en-GB" smtClean="0"/>
              <a:t>82</a:t>
            </a:fld>
            <a:endParaRPr lang="en-GB"/>
          </a:p>
        </p:txBody>
      </p:sp>
    </p:spTree>
    <p:extLst>
      <p:ext uri="{BB962C8B-B14F-4D97-AF65-F5344CB8AC3E}">
        <p14:creationId xmlns:p14="http://schemas.microsoft.com/office/powerpoint/2010/main" val="24418033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06D3E-8AAA-591A-F464-9F2BDFFC1D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878D83-8651-68FA-5203-F3F0F3C82C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F891DF-7067-F35E-E2F0-027046A05D6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9EA2E9-CF06-DE25-FEA7-8D2696311F55}"/>
              </a:ext>
            </a:extLst>
          </p:cNvPr>
          <p:cNvSpPr>
            <a:spLocks noGrp="1"/>
          </p:cNvSpPr>
          <p:nvPr>
            <p:ph type="sldNum" sz="quarter" idx="5"/>
          </p:nvPr>
        </p:nvSpPr>
        <p:spPr/>
        <p:txBody>
          <a:bodyPr/>
          <a:lstStyle/>
          <a:p>
            <a:fld id="{1C6E7EEC-F799-4673-9D4C-3C4BED324210}" type="slidenum">
              <a:rPr lang="en-GB" smtClean="0"/>
              <a:t>83</a:t>
            </a:fld>
            <a:endParaRPr lang="en-GB"/>
          </a:p>
        </p:txBody>
      </p:sp>
    </p:spTree>
    <p:extLst>
      <p:ext uri="{BB962C8B-B14F-4D97-AF65-F5344CB8AC3E}">
        <p14:creationId xmlns:p14="http://schemas.microsoft.com/office/powerpoint/2010/main" val="420844013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015BD-41E1-045A-F863-8D6401285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AC68BF-0651-EAE7-479E-7166F05AB0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FAA75B-B56D-D5E9-C947-2E23D4550C16}"/>
              </a:ext>
            </a:extLst>
          </p:cNvPr>
          <p:cNvSpPr>
            <a:spLocks noGrp="1"/>
          </p:cNvSpPr>
          <p:nvPr>
            <p:ph type="body" idx="1"/>
          </p:nvPr>
        </p:nvSpPr>
        <p:spPr/>
        <p:txBody>
          <a:bodyPr/>
          <a:lstStyle/>
          <a:p>
            <a:r>
              <a:rPr lang="en-GB"/>
              <a:t>Candidates to be observed in line Drill Ground Supervision Assessment and provided with appropriate feedback prior to formally being assessed.</a:t>
            </a:r>
          </a:p>
        </p:txBody>
      </p:sp>
      <p:sp>
        <p:nvSpPr>
          <p:cNvPr id="4" name="Slide Number Placeholder 3">
            <a:extLst>
              <a:ext uri="{FF2B5EF4-FFF2-40B4-BE49-F238E27FC236}">
                <a16:creationId xmlns:a16="http://schemas.microsoft.com/office/drawing/2014/main" id="{45DC6ED9-CA2D-B0A7-B76F-380653B33032}"/>
              </a:ext>
            </a:extLst>
          </p:cNvPr>
          <p:cNvSpPr>
            <a:spLocks noGrp="1"/>
          </p:cNvSpPr>
          <p:nvPr>
            <p:ph type="sldNum" sz="quarter" idx="5"/>
          </p:nvPr>
        </p:nvSpPr>
        <p:spPr/>
        <p:txBody>
          <a:bodyPr/>
          <a:lstStyle/>
          <a:p>
            <a:fld id="{1C6E7EEC-F799-4673-9D4C-3C4BED324210}" type="slidenum">
              <a:rPr lang="en-GB" smtClean="0"/>
              <a:t>84</a:t>
            </a:fld>
            <a:endParaRPr lang="en-GB"/>
          </a:p>
        </p:txBody>
      </p:sp>
    </p:spTree>
    <p:extLst>
      <p:ext uri="{BB962C8B-B14F-4D97-AF65-F5344CB8AC3E}">
        <p14:creationId xmlns:p14="http://schemas.microsoft.com/office/powerpoint/2010/main" val="28261353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F7616-4307-C1F3-766A-413597D181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3B70D5-25CE-77CF-4FC0-B13694AD9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0AD2DB-490D-7862-1F3E-1039ECE5DE61}"/>
              </a:ext>
            </a:extLst>
          </p:cNvPr>
          <p:cNvSpPr>
            <a:spLocks noGrp="1"/>
          </p:cNvSpPr>
          <p:nvPr>
            <p:ph type="body" idx="1"/>
          </p:nvPr>
        </p:nvSpPr>
        <p:spPr/>
        <p:txBody>
          <a:bodyPr/>
          <a:lstStyle/>
          <a:p>
            <a:r>
              <a:rPr lang="en-GB"/>
              <a:t>Candidates to be assessed in line Drill Ground Supervision Assessment and marked as:</a:t>
            </a:r>
          </a:p>
          <a:p>
            <a:r>
              <a:rPr lang="en-GB"/>
              <a:t>Above required standard</a:t>
            </a:r>
          </a:p>
          <a:p>
            <a:r>
              <a:rPr lang="en-GB"/>
              <a:t>Met required standard</a:t>
            </a:r>
          </a:p>
          <a:p>
            <a:r>
              <a:rPr lang="en-GB"/>
              <a:t>Below required standard</a:t>
            </a:r>
          </a:p>
        </p:txBody>
      </p:sp>
      <p:sp>
        <p:nvSpPr>
          <p:cNvPr id="4" name="Slide Number Placeholder 3">
            <a:extLst>
              <a:ext uri="{FF2B5EF4-FFF2-40B4-BE49-F238E27FC236}">
                <a16:creationId xmlns:a16="http://schemas.microsoft.com/office/drawing/2014/main" id="{425DB3A5-BDBF-97ED-29FD-29E386DDAC25}"/>
              </a:ext>
            </a:extLst>
          </p:cNvPr>
          <p:cNvSpPr>
            <a:spLocks noGrp="1"/>
          </p:cNvSpPr>
          <p:nvPr>
            <p:ph type="sldNum" sz="quarter" idx="5"/>
          </p:nvPr>
        </p:nvSpPr>
        <p:spPr/>
        <p:txBody>
          <a:bodyPr/>
          <a:lstStyle/>
          <a:p>
            <a:fld id="{1C6E7EEC-F799-4673-9D4C-3C4BED324210}" type="slidenum">
              <a:rPr lang="en-GB" smtClean="0"/>
              <a:t>85</a:t>
            </a:fld>
            <a:endParaRPr lang="en-GB"/>
          </a:p>
        </p:txBody>
      </p:sp>
    </p:spTree>
    <p:extLst>
      <p:ext uri="{BB962C8B-B14F-4D97-AF65-F5344CB8AC3E}">
        <p14:creationId xmlns:p14="http://schemas.microsoft.com/office/powerpoint/2010/main" val="3158910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33FCBE-49CC-B641-A22F-474C54DA3F52}"/>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8" name="Title Placeholder 1">
            <a:extLst>
              <a:ext uri="{FF2B5EF4-FFF2-40B4-BE49-F238E27FC236}">
                <a16:creationId xmlns:a16="http://schemas.microsoft.com/office/drawing/2014/main" id="{0C71B7C1-7D20-6848-8720-E8D0A32EBC68}"/>
              </a:ext>
            </a:extLst>
          </p:cNvPr>
          <p:cNvSpPr>
            <a:spLocks noGrp="1"/>
          </p:cNvSpPr>
          <p:nvPr>
            <p:ph type="title"/>
          </p:nvPr>
        </p:nvSpPr>
        <p:spPr>
          <a:xfrm>
            <a:off x="551810" y="1"/>
            <a:ext cx="7886700" cy="952820"/>
          </a:xfrm>
          <a:prstGeom prst="rect">
            <a:avLst/>
          </a:prstGeom>
        </p:spPr>
        <p:txBody>
          <a:bodyPr vert="horz" lIns="91440" tIns="45720" rIns="91440" bIns="45720" rtlCol="0" anchor="ctr">
            <a:normAutofit/>
          </a:bodyPr>
          <a:lstStyle/>
          <a:p>
            <a:r>
              <a:rPr lang="en-US"/>
              <a:t>Click to edit Master title style</a:t>
            </a:r>
          </a:p>
        </p:txBody>
      </p:sp>
      <p:sp>
        <p:nvSpPr>
          <p:cNvPr id="9" name="Text Placeholder 2">
            <a:extLst>
              <a:ext uri="{FF2B5EF4-FFF2-40B4-BE49-F238E27FC236}">
                <a16:creationId xmlns:a16="http://schemas.microsoft.com/office/drawing/2014/main" id="{8997ADDC-4C31-2E48-9FDC-F41AF39B3678}"/>
              </a:ext>
            </a:extLst>
          </p:cNvPr>
          <p:cNvSpPr>
            <a:spLocks noGrp="1"/>
          </p:cNvSpPr>
          <p:nvPr>
            <p:ph idx="1"/>
          </p:nvPr>
        </p:nvSpPr>
        <p:spPr>
          <a:xfrm>
            <a:off x="551810" y="1253331"/>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3087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9336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022815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9181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68782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B2CDF18-F8D9-7249-BDC3-C669C1D3B17D}"/>
              </a:ext>
            </a:extLst>
          </p:cNvPr>
          <p:cNvPicPr>
            <a:picLocks noChangeAspect="1"/>
          </p:cNvPicPr>
          <p:nvPr userDrawn="1"/>
        </p:nvPicPr>
        <p:blipFill>
          <a:blip r:embed="rId7"/>
          <a:stretch>
            <a:fillRect/>
          </a:stretch>
        </p:blipFill>
        <p:spPr>
          <a:xfrm>
            <a:off x="0" y="0"/>
            <a:ext cx="9144000" cy="6858000"/>
          </a:xfrm>
          <a:prstGeom prst="rect">
            <a:avLst/>
          </a:prstGeom>
        </p:spPr>
      </p:pic>
      <p:sp>
        <p:nvSpPr>
          <p:cNvPr id="2" name="Title Placeholder 1"/>
          <p:cNvSpPr>
            <a:spLocks noGrp="1"/>
          </p:cNvSpPr>
          <p:nvPr>
            <p:ph type="title"/>
          </p:nvPr>
        </p:nvSpPr>
        <p:spPr>
          <a:xfrm>
            <a:off x="551810" y="1"/>
            <a:ext cx="7886700" cy="9528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1810" y="1253331"/>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1958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67" r:id="rId5"/>
  </p:sldLayoutIdLst>
  <p:txStyles>
    <p:title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43378A"/>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nfcc.org.uk/wp-content/uploads/2023/08/Youth_Drill_Ground_Training_and_Development.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47_D17354D2.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microsoft.com/office/2018/10/relationships/comments" Target="../comments/modernComment_1A0_763AB09C.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microsoft.com/office/2018/10/relationships/comments" Target="../comments/modernComment_1A1_D09A9A2D.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iyw.org.uk/code-of-ethics/" TargetMode="Externa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4A_937EEADE.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uk.pinterest.com/pin/think-technique--749286456766663257/"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nfcc.org.uk/wp-content/uploads/2023/08/Youth_Drill_Ground_Training_and_Development.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microsoft.com/office/2007/relationships/hdphoto" Target="../media/hdphoto3.wdp"/></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3.png"/><Relationship Id="rId3" Type="http://schemas.openxmlformats.org/officeDocument/2006/relationships/image" Target="../media/image17.png"/><Relationship Id="rId7" Type="http://schemas.openxmlformats.org/officeDocument/2006/relationships/image" Target="../media/image19.png"/><Relationship Id="rId12" Type="http://schemas.microsoft.com/office/2007/relationships/hdphoto" Target="../media/hdphoto7.wdp"/><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microsoft.com/office/2007/relationships/hdphoto" Target="../media/hdphoto5.wdp"/><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microsoft.com/office/2007/relationships/hdphoto" Target="../media/hdphoto4.wdp"/><Relationship Id="rId9" Type="http://schemas.microsoft.com/office/2007/relationships/hdphoto" Target="../media/hdphoto6.wdp"/><Relationship Id="rId14" Type="http://schemas.openxmlformats.org/officeDocument/2006/relationships/image" Target="../media/image24.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microsoft.com/office/2018/10/relationships/comments" Target="../comments/modernComment_156_2F9E3DC5.xm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7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7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7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7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8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5.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nfcc.org.uk/wp-content/uploads/2023/08/Youth_Drill_Ground_Training_and_Development.pdf" TargetMode="External"/><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A284116-E93B-C84E-AE8A-49C86EC271BE}"/>
              </a:ext>
            </a:extLst>
          </p:cNvPr>
          <p:cNvPicPr>
            <a:picLocks noGrp="1" noChangeAspect="1"/>
          </p:cNvPicPr>
          <p:nvPr>
            <p:ph idx="1"/>
          </p:nvPr>
        </p:nvPicPr>
        <p:blipFill>
          <a:blip r:embed="rId3"/>
          <a:stretch>
            <a:fillRect/>
          </a:stretch>
        </p:blipFill>
        <p:spPr>
          <a:xfrm>
            <a:off x="1" y="25185"/>
            <a:ext cx="9120752" cy="6840565"/>
          </a:xfrm>
        </p:spPr>
      </p:pic>
      <p:sp>
        <p:nvSpPr>
          <p:cNvPr id="8" name="Content Placeholder 2">
            <a:extLst>
              <a:ext uri="{FF2B5EF4-FFF2-40B4-BE49-F238E27FC236}">
                <a16:creationId xmlns:a16="http://schemas.microsoft.com/office/drawing/2014/main" id="{4529201E-2111-EB49-BE54-5D18171FDB3F}"/>
              </a:ext>
            </a:extLst>
          </p:cNvPr>
          <p:cNvSpPr txBox="1">
            <a:spLocks/>
          </p:cNvSpPr>
          <p:nvPr/>
        </p:nvSpPr>
        <p:spPr>
          <a:xfrm>
            <a:off x="4091553" y="2410691"/>
            <a:ext cx="5029200" cy="2355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3500" dirty="0">
                <a:latin typeface="Arial" panose="020B0604020202020204" pitchFamily="34" charset="0"/>
                <a:cs typeface="Arial" panose="020B0604020202020204" pitchFamily="34" charset="0"/>
              </a:rPr>
              <a:t>UK Fire Cadets</a:t>
            </a:r>
          </a:p>
          <a:p>
            <a:pPr marL="0" indent="0">
              <a:buNone/>
              <a:defRPr/>
            </a:pPr>
            <a:r>
              <a:rPr lang="en-US" sz="3500" b="1" dirty="0">
                <a:latin typeface="Arial" panose="020B0604020202020204" pitchFamily="34" charset="0"/>
                <a:cs typeface="Arial" panose="020B0604020202020204" pitchFamily="34" charset="0"/>
              </a:rPr>
              <a:t>Fire Cadet Drill Ground Supervision Course</a:t>
            </a:r>
          </a:p>
        </p:txBody>
      </p:sp>
    </p:spTree>
    <p:extLst>
      <p:ext uri="{BB962C8B-B14F-4D97-AF65-F5344CB8AC3E}">
        <p14:creationId xmlns:p14="http://schemas.microsoft.com/office/powerpoint/2010/main" val="2475351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EDC87-FFAD-3ED4-66E8-248AD72C40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445255-BEEB-A1F1-E361-7F3CB55A6FD7}"/>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Introduction</a:t>
            </a:r>
          </a:p>
        </p:txBody>
      </p:sp>
      <p:sp>
        <p:nvSpPr>
          <p:cNvPr id="3" name="Content Placeholder 2">
            <a:extLst>
              <a:ext uri="{FF2B5EF4-FFF2-40B4-BE49-F238E27FC236}">
                <a16:creationId xmlns:a16="http://schemas.microsoft.com/office/drawing/2014/main" id="{63B14883-CF85-DB96-E473-0E2145ADB196}"/>
              </a:ext>
            </a:extLst>
          </p:cNvPr>
          <p:cNvSpPr>
            <a:spLocks noGrp="1"/>
          </p:cNvSpPr>
          <p:nvPr>
            <p:ph idx="1"/>
          </p:nvPr>
        </p:nvSpPr>
        <p:spPr>
          <a:xfrm>
            <a:off x="551810" y="1183729"/>
            <a:ext cx="8082524" cy="4388396"/>
          </a:xfrm>
        </p:spPr>
        <p:txBody>
          <a:bodyPr vert="horz" lIns="91440" tIns="45720" rIns="91440" bIns="45720" rtlCol="0" anchor="t">
            <a:noAutofit/>
          </a:bodyPr>
          <a:lstStyle/>
          <a:p>
            <a:pPr marL="0" indent="0" algn="just">
              <a:lnSpc>
                <a:spcPct val="100000"/>
              </a:lnSpc>
              <a:buNone/>
            </a:pPr>
            <a:r>
              <a:rPr lang="en-GB" sz="1700">
                <a:latin typeface="Arial" panose="020B0604020202020204" pitchFamily="34" charset="0"/>
                <a:ea typeface="Verdana"/>
                <a:cs typeface="Arial" panose="020B0604020202020204" pitchFamily="34" charset="0"/>
              </a:rPr>
              <a:t>The purpose of this course is to provide fire and rescue services with guidance on training staff and volunteers to deliver and supervise fire service youth drills (YH1-4 and YL1-3) with young people.</a:t>
            </a:r>
          </a:p>
          <a:p>
            <a:pPr marL="0" indent="0" algn="just">
              <a:lnSpc>
                <a:spcPct val="100000"/>
              </a:lnSpc>
              <a:buNone/>
            </a:pPr>
            <a:endParaRPr lang="en-GB" sz="1700">
              <a:latin typeface="Arial" panose="020B0604020202020204" pitchFamily="34" charset="0"/>
              <a:cs typeface="Arial" panose="020B0604020202020204" pitchFamily="34" charset="0"/>
            </a:endParaRPr>
          </a:p>
          <a:p>
            <a:pPr marL="0" indent="0" algn="just">
              <a:lnSpc>
                <a:spcPct val="100000"/>
              </a:lnSpc>
              <a:buNone/>
            </a:pPr>
            <a:r>
              <a:rPr lang="en-GB" sz="1700">
                <a:latin typeface="Arial" panose="020B0604020202020204" pitchFamily="34" charset="0"/>
                <a:cs typeface="Arial" panose="020B0604020202020204" pitchFamily="34" charset="0"/>
              </a:rPr>
              <a:t>The content herein aligns with the NFCC’s </a:t>
            </a:r>
            <a:r>
              <a:rPr lang="en-GB" sz="1700">
                <a:latin typeface="Arial" panose="020B0604020202020204" pitchFamily="34" charset="0"/>
                <a:cs typeface="Arial" panose="020B0604020202020204" pitchFamily="34" charset="0"/>
                <a:hlinkClick r:id="rId3"/>
              </a:rPr>
              <a:t>Fire and Rescue Service Manual: Youth Drill Ground Training and Development</a:t>
            </a:r>
            <a:r>
              <a:rPr lang="en-GB" sz="1700">
                <a:latin typeface="Arial" panose="020B0604020202020204" pitchFamily="34" charset="0"/>
                <a:cs typeface="Arial" panose="020B0604020202020204" pitchFamily="34" charset="0"/>
              </a:rPr>
              <a:t>, which sets out standard practices, techniques and scenario-based training for young people in the fire and rescue service.</a:t>
            </a:r>
          </a:p>
          <a:p>
            <a:pPr marL="0" indent="0" algn="just">
              <a:lnSpc>
                <a:spcPct val="100000"/>
              </a:lnSpc>
              <a:buNone/>
            </a:pPr>
            <a:endParaRPr lang="en-GB" sz="1700">
              <a:latin typeface="Arial" panose="020B0604020202020204" pitchFamily="34" charset="0"/>
              <a:cs typeface="Arial" panose="020B0604020202020204" pitchFamily="34" charset="0"/>
            </a:endParaRPr>
          </a:p>
          <a:p>
            <a:pPr marL="0" indent="0" algn="just">
              <a:lnSpc>
                <a:spcPct val="100000"/>
              </a:lnSpc>
              <a:buNone/>
            </a:pPr>
            <a:r>
              <a:rPr lang="en-GB" sz="1700">
                <a:latin typeface="Arial" panose="020B0604020202020204" pitchFamily="34" charset="0"/>
                <a:cs typeface="Arial" panose="020B0604020202020204" pitchFamily="34" charset="0"/>
              </a:rPr>
              <a:t>This course was created by a working group of individuals from across UK fire and rescue services, with representation from 17 fire and rescue services across all nations.</a:t>
            </a:r>
          </a:p>
          <a:p>
            <a:pPr marL="0" indent="0" algn="just">
              <a:lnSpc>
                <a:spcPct val="100000"/>
              </a:lnSpc>
              <a:buNone/>
            </a:pPr>
            <a:endParaRPr lang="en-GB" sz="17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6486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5F433-DD3E-1E0E-DDB3-0E67D75B0C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AADB1A-AB20-77A6-CBBC-A4F2839BE2B4}"/>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Course content</a:t>
            </a:r>
          </a:p>
        </p:txBody>
      </p:sp>
      <p:sp>
        <p:nvSpPr>
          <p:cNvPr id="3" name="Content Placeholder 2">
            <a:extLst>
              <a:ext uri="{FF2B5EF4-FFF2-40B4-BE49-F238E27FC236}">
                <a16:creationId xmlns:a16="http://schemas.microsoft.com/office/drawing/2014/main" id="{5C658E2C-1E5F-AAB9-2BFF-2AB01B949E52}"/>
              </a:ext>
            </a:extLst>
          </p:cNvPr>
          <p:cNvSpPr>
            <a:spLocks noGrp="1"/>
          </p:cNvSpPr>
          <p:nvPr>
            <p:ph idx="1"/>
          </p:nvPr>
        </p:nvSpPr>
        <p:spPr>
          <a:xfrm>
            <a:off x="551810" y="1183729"/>
            <a:ext cx="8082524" cy="4388396"/>
          </a:xfrm>
        </p:spPr>
        <p:txBody>
          <a:bodyPr>
            <a:noAutofit/>
          </a:bodyPr>
          <a:lstStyle/>
          <a:p>
            <a:pPr algn="just">
              <a:lnSpc>
                <a:spcPct val="100000"/>
              </a:lnSpc>
            </a:pPr>
            <a:r>
              <a:rPr lang="en-GB" sz="1700">
                <a:latin typeface="Arial" panose="020B0604020202020204" pitchFamily="34" charset="0"/>
                <a:cs typeface="Arial" panose="020B0604020202020204" pitchFamily="34" charset="0"/>
              </a:rPr>
              <a:t>Creating a safe and supportive learning environment</a:t>
            </a:r>
          </a:p>
          <a:p>
            <a:pPr algn="just">
              <a:lnSpc>
                <a:spcPct val="100000"/>
              </a:lnSpc>
            </a:pPr>
            <a:r>
              <a:rPr lang="en-GB" sz="1700">
                <a:latin typeface="Arial" panose="020B0604020202020204" pitchFamily="34" charset="0"/>
                <a:cs typeface="Arial" panose="020B0604020202020204" pitchFamily="34" charset="0"/>
              </a:rPr>
              <a:t>Intro to teaching Fire Cadets practical knowledge and skills</a:t>
            </a:r>
          </a:p>
          <a:p>
            <a:pPr algn="just">
              <a:lnSpc>
                <a:spcPct val="100000"/>
              </a:lnSpc>
            </a:pPr>
            <a:r>
              <a:rPr lang="en-GB" sz="1700">
                <a:latin typeface="Arial" panose="020B0604020202020204" pitchFamily="34" charset="0"/>
                <a:cs typeface="Arial" panose="020B0604020202020204" pitchFamily="34" charset="0"/>
              </a:rPr>
              <a:t>Health and Safety on the drill ground</a:t>
            </a:r>
          </a:p>
          <a:p>
            <a:pPr algn="just">
              <a:lnSpc>
                <a:spcPct val="100000"/>
              </a:lnSpc>
            </a:pPr>
            <a:r>
              <a:rPr lang="en-GB" sz="1700">
                <a:latin typeface="Arial" panose="020B0604020202020204" pitchFamily="34" charset="0"/>
                <a:cs typeface="Arial" panose="020B0604020202020204" pitchFamily="34" charset="0"/>
              </a:rPr>
              <a:t>Squad Formation including numbering off and falling in</a:t>
            </a:r>
          </a:p>
          <a:p>
            <a:pPr algn="just">
              <a:lnSpc>
                <a:spcPct val="100000"/>
              </a:lnSpc>
            </a:pPr>
            <a:r>
              <a:rPr lang="en-GB" sz="1700">
                <a:latin typeface="Arial" panose="020B0604020202020204" pitchFamily="34" charset="0"/>
                <a:cs typeface="Arial" panose="020B0604020202020204" pitchFamily="34" charset="0"/>
              </a:rPr>
              <a:t>Effective detailing/briefing of drills</a:t>
            </a:r>
          </a:p>
          <a:p>
            <a:pPr algn="just">
              <a:lnSpc>
                <a:spcPct val="100000"/>
              </a:lnSpc>
            </a:pPr>
            <a:r>
              <a:rPr lang="en-GB" sz="1700">
                <a:latin typeface="Arial" panose="020B0604020202020204" pitchFamily="34" charset="0"/>
                <a:cs typeface="Arial" panose="020B0604020202020204" pitchFamily="34" charset="0"/>
              </a:rPr>
              <a:t>Maintaining effective control during drills</a:t>
            </a:r>
          </a:p>
          <a:p>
            <a:pPr algn="just">
              <a:lnSpc>
                <a:spcPct val="100000"/>
              </a:lnSpc>
            </a:pPr>
            <a:r>
              <a:rPr lang="en-GB" sz="1700">
                <a:latin typeface="Arial" panose="020B0604020202020204" pitchFamily="34" charset="0"/>
                <a:cs typeface="Arial" panose="020B0604020202020204" pitchFamily="34" charset="0"/>
              </a:rPr>
              <a:t>Effective debriefing of drills</a:t>
            </a:r>
          </a:p>
          <a:p>
            <a:pPr algn="just">
              <a:lnSpc>
                <a:spcPct val="100000"/>
              </a:lnSpc>
            </a:pPr>
            <a:r>
              <a:rPr lang="en-GB" sz="1700">
                <a:latin typeface="Arial" panose="020B0604020202020204" pitchFamily="34" charset="0"/>
                <a:cs typeface="Arial" panose="020B0604020202020204" pitchFamily="34" charset="0"/>
              </a:rPr>
              <a:t>Participating in and supervising YH1-4 and YL1-3 standard drills</a:t>
            </a:r>
          </a:p>
          <a:p>
            <a:pPr marL="0" indent="0" algn="just">
              <a:lnSpc>
                <a:spcPct val="100000"/>
              </a:lnSpc>
              <a:buNone/>
            </a:pPr>
            <a:endParaRPr lang="en-GB" sz="1700"/>
          </a:p>
        </p:txBody>
      </p:sp>
    </p:spTree>
    <p:extLst>
      <p:ext uri="{BB962C8B-B14F-4D97-AF65-F5344CB8AC3E}">
        <p14:creationId xmlns:p14="http://schemas.microsoft.com/office/powerpoint/2010/main" val="313661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2DC1C-0B02-7B5F-37E3-4BA0F200BFF3}"/>
              </a:ext>
            </a:extLst>
          </p:cNvPr>
          <p:cNvSpPr>
            <a:spLocks noGrp="1"/>
          </p:cNvSpPr>
          <p:nvPr>
            <p:ph type="title"/>
          </p:nvPr>
        </p:nvSpPr>
        <p:spPr/>
        <p:txBody>
          <a:bodyPr>
            <a:normAutofit/>
          </a:bodyPr>
          <a:lstStyle/>
          <a:p>
            <a:r>
              <a:rPr lang="en-GB">
                <a:solidFill>
                  <a:schemeClr val="tx1"/>
                </a:solidFill>
                <a:latin typeface="Arial" panose="020B0604020202020204" pitchFamily="34" charset="0"/>
                <a:cs typeface="Arial" panose="020B0604020202020204" pitchFamily="34" charset="0"/>
              </a:rPr>
              <a:t>Section 1</a:t>
            </a:r>
          </a:p>
        </p:txBody>
      </p:sp>
      <p:sp>
        <p:nvSpPr>
          <p:cNvPr id="3" name="Text Placeholder 2">
            <a:extLst>
              <a:ext uri="{FF2B5EF4-FFF2-40B4-BE49-F238E27FC236}">
                <a16:creationId xmlns:a16="http://schemas.microsoft.com/office/drawing/2014/main" id="{3DAB8608-7AD0-3D6E-C379-7261A34A9056}"/>
              </a:ext>
            </a:extLst>
          </p:cNvPr>
          <p:cNvSpPr>
            <a:spLocks noGrp="1"/>
          </p:cNvSpPr>
          <p:nvPr>
            <p:ph type="body" idx="1"/>
          </p:nvPr>
        </p:nvSpPr>
        <p:spPr>
          <a:xfrm>
            <a:off x="623887" y="4589464"/>
            <a:ext cx="8110537" cy="1500187"/>
          </a:xfrm>
        </p:spPr>
        <p:txBody>
          <a:bodyPr/>
          <a:lstStyle/>
          <a:p>
            <a:r>
              <a:rPr lang="en-GB">
                <a:latin typeface="Arial" panose="020B0604020202020204" pitchFamily="34" charset="0"/>
                <a:cs typeface="Arial" panose="020B0604020202020204" pitchFamily="34" charset="0"/>
              </a:rPr>
              <a:t>Creating a safe and supportive learning environment</a:t>
            </a:r>
          </a:p>
        </p:txBody>
      </p:sp>
    </p:spTree>
    <p:extLst>
      <p:ext uri="{BB962C8B-B14F-4D97-AF65-F5344CB8AC3E}">
        <p14:creationId xmlns:p14="http://schemas.microsoft.com/office/powerpoint/2010/main" val="2236389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17A2F-3FC6-732E-26F0-A34FFADC2A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E363DC-B491-5E1B-00E0-242676D92925}"/>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Objectives</a:t>
            </a:r>
          </a:p>
        </p:txBody>
      </p:sp>
      <p:sp>
        <p:nvSpPr>
          <p:cNvPr id="3" name="Content Placeholder 2">
            <a:extLst>
              <a:ext uri="{FF2B5EF4-FFF2-40B4-BE49-F238E27FC236}">
                <a16:creationId xmlns:a16="http://schemas.microsoft.com/office/drawing/2014/main" id="{E72A3B94-80A0-546B-7E74-424FC2C892F8}"/>
              </a:ext>
            </a:extLst>
          </p:cNvPr>
          <p:cNvSpPr>
            <a:spLocks noGrp="1"/>
          </p:cNvSpPr>
          <p:nvPr>
            <p:ph idx="1"/>
          </p:nvPr>
        </p:nvSpPr>
        <p:spPr>
          <a:xfrm>
            <a:off x="551810" y="1183729"/>
            <a:ext cx="8082524" cy="4388396"/>
          </a:xfrm>
        </p:spPr>
        <p:txBody>
          <a:bodyPr>
            <a:noAutofit/>
          </a:bodyPr>
          <a:lstStyle/>
          <a:p>
            <a:r>
              <a:rPr lang="en-GB">
                <a:latin typeface="Arial" panose="020B0604020202020204" pitchFamily="34" charset="0"/>
                <a:cs typeface="Arial" panose="020B0604020202020204" pitchFamily="34" charset="0"/>
              </a:rPr>
              <a:t>Outline the challenges faced by young people</a:t>
            </a:r>
          </a:p>
          <a:p>
            <a:r>
              <a:rPr lang="en-GB">
                <a:latin typeface="Arial" panose="020B0604020202020204" pitchFamily="34" charset="0"/>
                <a:cs typeface="Arial" panose="020B0604020202020204" pitchFamily="34" charset="0"/>
              </a:rPr>
              <a:t>Determine how to create a code of conduct</a:t>
            </a:r>
          </a:p>
          <a:p>
            <a:r>
              <a:rPr lang="en-GB">
                <a:latin typeface="Arial" panose="020B0604020202020204" pitchFamily="34" charset="0"/>
                <a:cs typeface="Arial" panose="020B0604020202020204" pitchFamily="34" charset="0"/>
              </a:rPr>
              <a:t>Discuss our role in creating a positive environment</a:t>
            </a:r>
          </a:p>
          <a:p>
            <a:pPr marL="0" indent="0" algn="just">
              <a:lnSpc>
                <a:spcPct val="100000"/>
              </a:lnSpc>
              <a:buNone/>
            </a:pPr>
            <a:endParaRPr lang="en-GB" sz="17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378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3AB66-6A97-6994-096D-617F2357C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2A9F50-F46F-4FB6-B510-94ED5BF35870}"/>
              </a:ext>
            </a:extLst>
          </p:cNvPr>
          <p:cNvSpPr>
            <a:spLocks noGrp="1"/>
          </p:cNvSpPr>
          <p:nvPr>
            <p:ph type="title"/>
          </p:nvPr>
        </p:nvSpPr>
        <p:spPr>
          <a:xfrm>
            <a:off x="628650" y="2952590"/>
            <a:ext cx="7886700" cy="952820"/>
          </a:xfrm>
        </p:spPr>
        <p:txBody>
          <a:bodyPr>
            <a:normAutofit/>
          </a:bodyPr>
          <a:lstStyle/>
          <a:p>
            <a:pPr algn="ctr"/>
            <a:r>
              <a:rPr lang="en-US" sz="2800" b="1">
                <a:solidFill>
                  <a:schemeClr val="tx1"/>
                </a:solidFill>
                <a:latin typeface="Arial" panose="020B0604020202020204" pitchFamily="34" charset="0"/>
                <a:cs typeface="Arial" panose="020B0604020202020204" pitchFamily="34" charset="0"/>
              </a:rPr>
              <a:t>What personal challenges or issues might our young people be facing?</a:t>
            </a:r>
          </a:p>
        </p:txBody>
      </p:sp>
      <p:sp>
        <p:nvSpPr>
          <p:cNvPr id="7" name="Title 1">
            <a:extLst>
              <a:ext uri="{FF2B5EF4-FFF2-40B4-BE49-F238E27FC236}">
                <a16:creationId xmlns:a16="http://schemas.microsoft.com/office/drawing/2014/main" id="{7E95DDB8-34DE-99B6-6C97-089BD54A4ADF}"/>
              </a:ext>
            </a:extLst>
          </p:cNvPr>
          <p:cNvSpPr txBox="1">
            <a:spLocks/>
          </p:cNvSpPr>
          <p:nvPr/>
        </p:nvSpPr>
        <p:spPr>
          <a:xfrm>
            <a:off x="551810" y="1"/>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b="1">
                <a:latin typeface="Arial" panose="020B0604020202020204" pitchFamily="34" charset="0"/>
                <a:cs typeface="Arial" panose="020B0604020202020204" pitchFamily="34" charset="0"/>
              </a:rPr>
              <a:t>Group activity</a:t>
            </a:r>
          </a:p>
        </p:txBody>
      </p:sp>
    </p:spTree>
    <p:extLst>
      <p:ext uri="{BB962C8B-B14F-4D97-AF65-F5344CB8AC3E}">
        <p14:creationId xmlns:p14="http://schemas.microsoft.com/office/powerpoint/2010/main" val="1361852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F003-61F2-8E5C-AABE-1451052C4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72B328-64FF-0A86-B1E3-B69369F9D73E}"/>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Issues affecting young people</a:t>
            </a:r>
          </a:p>
        </p:txBody>
      </p:sp>
      <p:sp>
        <p:nvSpPr>
          <p:cNvPr id="3" name="Content Placeholder 2">
            <a:extLst>
              <a:ext uri="{FF2B5EF4-FFF2-40B4-BE49-F238E27FC236}">
                <a16:creationId xmlns:a16="http://schemas.microsoft.com/office/drawing/2014/main" id="{77D78837-ABEF-1DB7-40BC-B8E4D7A06D90}"/>
              </a:ext>
            </a:extLst>
          </p:cNvPr>
          <p:cNvSpPr>
            <a:spLocks noGrp="1"/>
          </p:cNvSpPr>
          <p:nvPr>
            <p:ph idx="1"/>
          </p:nvPr>
        </p:nvSpPr>
        <p:spPr>
          <a:xfrm>
            <a:off x="551810" y="1183729"/>
            <a:ext cx="4020190" cy="4388396"/>
          </a:xfrm>
        </p:spPr>
        <p:txBody>
          <a:bodyPr>
            <a:noAutofit/>
          </a:bodyPr>
          <a:lstStyle/>
          <a:p>
            <a:r>
              <a:rPr lang="en-GB">
                <a:latin typeface="Arial" panose="020B0604020202020204" pitchFamily="34" charset="0"/>
                <a:cs typeface="Arial" panose="020B0604020202020204" pitchFamily="34" charset="0"/>
              </a:rPr>
              <a:t>Mental health</a:t>
            </a:r>
          </a:p>
          <a:p>
            <a:r>
              <a:rPr lang="en-GB">
                <a:latin typeface="Arial" panose="020B0604020202020204" pitchFamily="34" charset="0"/>
                <a:cs typeface="Arial" panose="020B0604020202020204" pitchFamily="34" charset="0"/>
              </a:rPr>
              <a:t>Social media</a:t>
            </a:r>
          </a:p>
          <a:p>
            <a:r>
              <a:rPr lang="en-GB">
                <a:latin typeface="Arial" panose="020B0604020202020204" pitchFamily="34" charset="0"/>
                <a:cs typeface="Arial" panose="020B0604020202020204" pitchFamily="34" charset="0"/>
              </a:rPr>
              <a:t>School bullying</a:t>
            </a:r>
          </a:p>
          <a:p>
            <a:r>
              <a:rPr lang="en-GB">
                <a:latin typeface="Arial" panose="020B0604020202020204" pitchFamily="34" charset="0"/>
                <a:cs typeface="Arial" panose="020B0604020202020204" pitchFamily="34" charset="0"/>
              </a:rPr>
              <a:t>Body image</a:t>
            </a:r>
          </a:p>
          <a:p>
            <a:r>
              <a:rPr lang="en-GB">
                <a:latin typeface="Arial" panose="020B0604020202020204" pitchFamily="34" charset="0"/>
                <a:cs typeface="Arial" panose="020B0604020202020204" pitchFamily="34" charset="0"/>
              </a:rPr>
              <a:t>Poverty</a:t>
            </a:r>
          </a:p>
          <a:p>
            <a:r>
              <a:rPr lang="en-GB">
                <a:latin typeface="Arial" panose="020B0604020202020204" pitchFamily="34" charset="0"/>
                <a:cs typeface="Arial" panose="020B0604020202020204" pitchFamily="34" charset="0"/>
              </a:rPr>
              <a:t>Depression</a:t>
            </a:r>
          </a:p>
          <a:p>
            <a:r>
              <a:rPr lang="en-GB">
                <a:latin typeface="Arial" panose="020B0604020202020204" pitchFamily="34" charset="0"/>
                <a:cs typeface="Arial" panose="020B0604020202020204" pitchFamily="34" charset="0"/>
              </a:rPr>
              <a:t>Family problems</a:t>
            </a:r>
          </a:p>
          <a:p>
            <a:r>
              <a:rPr lang="en-GB">
                <a:latin typeface="Arial" panose="020B0604020202020204" pitchFamily="34" charset="0"/>
                <a:cs typeface="Arial" panose="020B0604020202020204" pitchFamily="34" charset="0"/>
              </a:rPr>
              <a:t>Adverse Childhood Experiences</a:t>
            </a:r>
          </a:p>
        </p:txBody>
      </p:sp>
      <p:sp>
        <p:nvSpPr>
          <p:cNvPr id="4" name="Content Placeholder 2">
            <a:extLst>
              <a:ext uri="{FF2B5EF4-FFF2-40B4-BE49-F238E27FC236}">
                <a16:creationId xmlns:a16="http://schemas.microsoft.com/office/drawing/2014/main" id="{AB5D7B78-AB34-87B2-6732-93FC02D2B983}"/>
              </a:ext>
            </a:extLst>
          </p:cNvPr>
          <p:cNvSpPr txBox="1">
            <a:spLocks/>
          </p:cNvSpPr>
          <p:nvPr/>
        </p:nvSpPr>
        <p:spPr>
          <a:xfrm>
            <a:off x="4572000" y="1183729"/>
            <a:ext cx="4020190" cy="43883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atin typeface="Arial" panose="020B0604020202020204" pitchFamily="34" charset="0"/>
                <a:cs typeface="Arial" panose="020B0604020202020204" pitchFamily="34" charset="0"/>
              </a:rPr>
              <a:t>Substance/alcohol abuse</a:t>
            </a:r>
          </a:p>
          <a:p>
            <a:r>
              <a:rPr lang="en-GB">
                <a:latin typeface="Arial" panose="020B0604020202020204" pitchFamily="34" charset="0"/>
                <a:cs typeface="Arial" panose="020B0604020202020204" pitchFamily="34" charset="0"/>
              </a:rPr>
              <a:t>Educational inequality</a:t>
            </a:r>
          </a:p>
          <a:p>
            <a:r>
              <a:rPr lang="en-GB">
                <a:latin typeface="Arial" panose="020B0604020202020204" pitchFamily="34" charset="0"/>
                <a:cs typeface="Arial" panose="020B0604020202020204" pitchFamily="34" charset="0"/>
              </a:rPr>
              <a:t>Housing</a:t>
            </a:r>
          </a:p>
          <a:p>
            <a:r>
              <a:rPr lang="en-GB">
                <a:latin typeface="Arial" panose="020B0604020202020204" pitchFamily="34" charset="0"/>
                <a:cs typeface="Arial" panose="020B0604020202020204" pitchFamily="34" charset="0"/>
              </a:rPr>
              <a:t>Health</a:t>
            </a:r>
          </a:p>
          <a:p>
            <a:r>
              <a:rPr lang="en-GB">
                <a:latin typeface="Arial" panose="020B0604020202020204" pitchFamily="34" charset="0"/>
                <a:cs typeface="Arial" panose="020B0604020202020204" pitchFamily="34" charset="0"/>
              </a:rPr>
              <a:t>Peer pressure</a:t>
            </a:r>
          </a:p>
          <a:p>
            <a:r>
              <a:rPr lang="en-GB">
                <a:latin typeface="Arial" panose="020B0604020202020204" pitchFamily="34" charset="0"/>
                <a:cs typeface="Arial" panose="020B0604020202020204" pitchFamily="34" charset="0"/>
              </a:rPr>
              <a:t>Anxiety</a:t>
            </a:r>
          </a:p>
          <a:p>
            <a:r>
              <a:rPr lang="en-GB">
                <a:latin typeface="Arial" panose="020B0604020202020204" pitchFamily="34" charset="0"/>
                <a:cs typeface="Arial" panose="020B0604020202020204" pitchFamily="34" charset="0"/>
              </a:rPr>
              <a:t>Violence</a:t>
            </a:r>
          </a:p>
          <a:p>
            <a:r>
              <a:rPr lang="en-GB">
                <a:latin typeface="Arial" panose="020B0604020202020204" pitchFamily="34" charset="0"/>
                <a:cs typeface="Arial" panose="020B0604020202020204" pitchFamily="34" charset="0"/>
              </a:rPr>
              <a:t>Special Educational Needs and Disabilities / Additional Support Needs</a:t>
            </a:r>
          </a:p>
        </p:txBody>
      </p:sp>
    </p:spTree>
    <p:extLst>
      <p:ext uri="{BB962C8B-B14F-4D97-AF65-F5344CB8AC3E}">
        <p14:creationId xmlns:p14="http://schemas.microsoft.com/office/powerpoint/2010/main" val="3260033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973CD-1D31-5A32-39FB-98735D7728B2}"/>
            </a:ext>
          </a:extLst>
        </p:cNvPr>
        <p:cNvGrpSpPr/>
        <p:nvPr/>
      </p:nvGrpSpPr>
      <p:grpSpPr>
        <a:xfrm>
          <a:off x="0" y="0"/>
          <a:ext cx="0" cy="0"/>
          <a:chOff x="0" y="0"/>
          <a:chExt cx="0" cy="0"/>
        </a:xfrm>
      </p:grpSpPr>
      <p:sp>
        <p:nvSpPr>
          <p:cNvPr id="60" name="Rectangle 59">
            <a:extLst>
              <a:ext uri="{FF2B5EF4-FFF2-40B4-BE49-F238E27FC236}">
                <a16:creationId xmlns:a16="http://schemas.microsoft.com/office/drawing/2014/main" id="{E09786E9-FEBA-3D41-B3A8-EEE8D6B4AF1F}"/>
              </a:ext>
            </a:extLst>
          </p:cNvPr>
          <p:cNvSpPr/>
          <p:nvPr/>
        </p:nvSpPr>
        <p:spPr>
          <a:xfrm>
            <a:off x="3106506" y="4862390"/>
            <a:ext cx="5791199" cy="646331"/>
          </a:xfrm>
          <a:prstGeom prst="rect">
            <a:avLst/>
          </a:prstGeom>
          <a:solidFill>
            <a:srgbClr val="FFCD2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Rectangle 58">
            <a:extLst>
              <a:ext uri="{FF2B5EF4-FFF2-40B4-BE49-F238E27FC236}">
                <a16:creationId xmlns:a16="http://schemas.microsoft.com/office/drawing/2014/main" id="{7792CA2B-881E-51CA-6FED-93215CB769B5}"/>
              </a:ext>
            </a:extLst>
          </p:cNvPr>
          <p:cNvSpPr/>
          <p:nvPr/>
        </p:nvSpPr>
        <p:spPr>
          <a:xfrm>
            <a:off x="3106507" y="3968717"/>
            <a:ext cx="5791199" cy="646331"/>
          </a:xfrm>
          <a:prstGeom prst="rect">
            <a:avLst/>
          </a:prstGeom>
          <a:solidFill>
            <a:srgbClr val="FFCD2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8" name="Rectangle 57">
            <a:extLst>
              <a:ext uri="{FF2B5EF4-FFF2-40B4-BE49-F238E27FC236}">
                <a16:creationId xmlns:a16="http://schemas.microsoft.com/office/drawing/2014/main" id="{B1258767-AE5E-6AC1-29ED-9F68E4A2457D}"/>
              </a:ext>
            </a:extLst>
          </p:cNvPr>
          <p:cNvSpPr/>
          <p:nvPr/>
        </p:nvSpPr>
        <p:spPr>
          <a:xfrm>
            <a:off x="3106508" y="3142787"/>
            <a:ext cx="5791199" cy="646331"/>
          </a:xfrm>
          <a:prstGeom prst="rect">
            <a:avLst/>
          </a:prstGeom>
          <a:solidFill>
            <a:srgbClr val="FFCD2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Rectangle 56">
            <a:extLst>
              <a:ext uri="{FF2B5EF4-FFF2-40B4-BE49-F238E27FC236}">
                <a16:creationId xmlns:a16="http://schemas.microsoft.com/office/drawing/2014/main" id="{806D1141-8700-97E4-D8AA-508EF3F3047C}"/>
              </a:ext>
            </a:extLst>
          </p:cNvPr>
          <p:cNvSpPr/>
          <p:nvPr/>
        </p:nvSpPr>
        <p:spPr>
          <a:xfrm>
            <a:off x="3106509" y="2293422"/>
            <a:ext cx="5791199" cy="646331"/>
          </a:xfrm>
          <a:prstGeom prst="rect">
            <a:avLst/>
          </a:prstGeom>
          <a:solidFill>
            <a:srgbClr val="FFCD2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Rectangle 54">
            <a:extLst>
              <a:ext uri="{FF2B5EF4-FFF2-40B4-BE49-F238E27FC236}">
                <a16:creationId xmlns:a16="http://schemas.microsoft.com/office/drawing/2014/main" id="{C119ED2E-E81D-C4AB-3DE4-8B98D99477CD}"/>
              </a:ext>
            </a:extLst>
          </p:cNvPr>
          <p:cNvSpPr/>
          <p:nvPr/>
        </p:nvSpPr>
        <p:spPr>
          <a:xfrm>
            <a:off x="3106509" y="1441891"/>
            <a:ext cx="5791199" cy="648000"/>
          </a:xfrm>
          <a:prstGeom prst="rect">
            <a:avLst/>
          </a:prstGeom>
          <a:solidFill>
            <a:srgbClr val="FFCD2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77D06066-323B-BB6C-0477-3DF8E2761090}"/>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Maslow’s Hierarchy of Needs</a:t>
            </a:r>
          </a:p>
        </p:txBody>
      </p:sp>
      <p:sp>
        <p:nvSpPr>
          <p:cNvPr id="54" name="Free-form: Shape 53">
            <a:extLst>
              <a:ext uri="{FF2B5EF4-FFF2-40B4-BE49-F238E27FC236}">
                <a16:creationId xmlns:a16="http://schemas.microsoft.com/office/drawing/2014/main" id="{7D526698-D664-790C-7258-9835448E0CC3}"/>
              </a:ext>
            </a:extLst>
          </p:cNvPr>
          <p:cNvSpPr/>
          <p:nvPr/>
        </p:nvSpPr>
        <p:spPr>
          <a:xfrm>
            <a:off x="2620083" y="1303322"/>
            <a:ext cx="982836" cy="847272"/>
          </a:xfrm>
          <a:custGeom>
            <a:avLst/>
            <a:gdLst>
              <a:gd name="csX0" fmla="*/ 491418 w 982836"/>
              <a:gd name="csY0" fmla="*/ 0 h 847272"/>
              <a:gd name="csX1" fmla="*/ 982836 w 982836"/>
              <a:gd name="csY1" fmla="*/ 847272 h 847272"/>
              <a:gd name="csX2" fmla="*/ 0 w 982836"/>
              <a:gd name="csY2" fmla="*/ 847272 h 847272"/>
              <a:gd name="csX3" fmla="*/ 491418 w 982836"/>
              <a:gd name="csY3" fmla="*/ 0 h 847272"/>
            </a:gdLst>
            <a:ahLst/>
            <a:cxnLst>
              <a:cxn ang="0">
                <a:pos x="csX0" y="csY0"/>
              </a:cxn>
              <a:cxn ang="0">
                <a:pos x="csX1" y="csY1"/>
              </a:cxn>
              <a:cxn ang="0">
                <a:pos x="csX2" y="csY2"/>
              </a:cxn>
              <a:cxn ang="0">
                <a:pos x="csX3" y="csY3"/>
              </a:cxn>
            </a:cxnLst>
            <a:rect l="l" t="t" r="r" b="b"/>
            <a:pathLst>
              <a:path w="982836" h="847272">
                <a:moveTo>
                  <a:pt x="491418" y="0"/>
                </a:moveTo>
                <a:lnTo>
                  <a:pt x="982836" y="847272"/>
                </a:lnTo>
                <a:lnTo>
                  <a:pt x="0" y="847272"/>
                </a:lnTo>
                <a:lnTo>
                  <a:pt x="491418" y="0"/>
                </a:lnTo>
                <a:close/>
              </a:path>
            </a:pathLst>
          </a:cu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3" name="Free-form: Shape 52">
            <a:extLst>
              <a:ext uri="{FF2B5EF4-FFF2-40B4-BE49-F238E27FC236}">
                <a16:creationId xmlns:a16="http://schemas.microsoft.com/office/drawing/2014/main" id="{767B66E7-D57B-BD8A-8CCD-77822FF9C0BA}"/>
              </a:ext>
            </a:extLst>
          </p:cNvPr>
          <p:cNvSpPr/>
          <p:nvPr/>
        </p:nvSpPr>
        <p:spPr>
          <a:xfrm>
            <a:off x="2139124" y="2259833"/>
            <a:ext cx="1944754" cy="720000"/>
          </a:xfrm>
          <a:custGeom>
            <a:avLst/>
            <a:gdLst>
              <a:gd name="csX0" fmla="*/ 417601 w 1944754"/>
              <a:gd name="csY0" fmla="*/ 0 h 720000"/>
              <a:gd name="csX1" fmla="*/ 1527154 w 1944754"/>
              <a:gd name="csY1" fmla="*/ 0 h 720000"/>
              <a:gd name="csX2" fmla="*/ 1944754 w 1944754"/>
              <a:gd name="csY2" fmla="*/ 720000 h 720000"/>
              <a:gd name="csX3" fmla="*/ 0 w 1944754"/>
              <a:gd name="csY3" fmla="*/ 720000 h 720000"/>
              <a:gd name="csX4" fmla="*/ 417601 w 1944754"/>
              <a:gd name="csY4" fmla="*/ 0 h 720000"/>
            </a:gdLst>
            <a:ahLst/>
            <a:cxnLst>
              <a:cxn ang="0">
                <a:pos x="csX0" y="csY0"/>
              </a:cxn>
              <a:cxn ang="0">
                <a:pos x="csX1" y="csY1"/>
              </a:cxn>
              <a:cxn ang="0">
                <a:pos x="csX2" y="csY2"/>
              </a:cxn>
              <a:cxn ang="0">
                <a:pos x="csX3" y="csY3"/>
              </a:cxn>
              <a:cxn ang="0">
                <a:pos x="csX4" y="csY4"/>
              </a:cxn>
            </a:cxnLst>
            <a:rect l="l" t="t" r="r" b="b"/>
            <a:pathLst>
              <a:path w="1944754" h="720000">
                <a:moveTo>
                  <a:pt x="417601" y="0"/>
                </a:moveTo>
                <a:lnTo>
                  <a:pt x="1527154" y="0"/>
                </a:lnTo>
                <a:lnTo>
                  <a:pt x="1944754" y="720000"/>
                </a:lnTo>
                <a:lnTo>
                  <a:pt x="0" y="720000"/>
                </a:lnTo>
                <a:lnTo>
                  <a:pt x="417601" y="0"/>
                </a:lnTo>
                <a:close/>
              </a:path>
            </a:pathLst>
          </a:cu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2" name="Free-form: Shape 51">
            <a:extLst>
              <a:ext uri="{FF2B5EF4-FFF2-40B4-BE49-F238E27FC236}">
                <a16:creationId xmlns:a16="http://schemas.microsoft.com/office/drawing/2014/main" id="{1D58B8B2-94B6-399A-424E-80C9274EB64F}"/>
              </a:ext>
            </a:extLst>
          </p:cNvPr>
          <p:cNvSpPr/>
          <p:nvPr/>
        </p:nvSpPr>
        <p:spPr>
          <a:xfrm>
            <a:off x="1647351" y="3107719"/>
            <a:ext cx="2928301" cy="720000"/>
          </a:xfrm>
          <a:custGeom>
            <a:avLst/>
            <a:gdLst>
              <a:gd name="csX0" fmla="*/ 417600 w 2928301"/>
              <a:gd name="csY0" fmla="*/ 0 h 720000"/>
              <a:gd name="csX1" fmla="*/ 2510701 w 2928301"/>
              <a:gd name="csY1" fmla="*/ 0 h 720000"/>
              <a:gd name="csX2" fmla="*/ 2928301 w 2928301"/>
              <a:gd name="csY2" fmla="*/ 720000 h 720000"/>
              <a:gd name="csX3" fmla="*/ 0 w 2928301"/>
              <a:gd name="csY3" fmla="*/ 720000 h 720000"/>
              <a:gd name="csX4" fmla="*/ 417600 w 2928301"/>
              <a:gd name="csY4" fmla="*/ 0 h 720000"/>
            </a:gdLst>
            <a:ahLst/>
            <a:cxnLst>
              <a:cxn ang="0">
                <a:pos x="csX0" y="csY0"/>
              </a:cxn>
              <a:cxn ang="0">
                <a:pos x="csX1" y="csY1"/>
              </a:cxn>
              <a:cxn ang="0">
                <a:pos x="csX2" y="csY2"/>
              </a:cxn>
              <a:cxn ang="0">
                <a:pos x="csX3" y="csY3"/>
              </a:cxn>
              <a:cxn ang="0">
                <a:pos x="csX4" y="csY4"/>
              </a:cxn>
            </a:cxnLst>
            <a:rect l="l" t="t" r="r" b="b"/>
            <a:pathLst>
              <a:path w="2928301" h="720000">
                <a:moveTo>
                  <a:pt x="417600" y="0"/>
                </a:moveTo>
                <a:lnTo>
                  <a:pt x="2510701" y="0"/>
                </a:lnTo>
                <a:lnTo>
                  <a:pt x="2928301" y="720000"/>
                </a:lnTo>
                <a:lnTo>
                  <a:pt x="0" y="720000"/>
                </a:lnTo>
                <a:lnTo>
                  <a:pt x="417600" y="0"/>
                </a:lnTo>
                <a:close/>
              </a:path>
            </a:pathLst>
          </a:cu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1" name="Free-form: Shape 50">
            <a:extLst>
              <a:ext uri="{FF2B5EF4-FFF2-40B4-BE49-F238E27FC236}">
                <a16:creationId xmlns:a16="http://schemas.microsoft.com/office/drawing/2014/main" id="{1AC84A39-0388-1D99-DA5E-8FC6354442D0}"/>
              </a:ext>
            </a:extLst>
          </p:cNvPr>
          <p:cNvSpPr/>
          <p:nvPr/>
        </p:nvSpPr>
        <p:spPr>
          <a:xfrm>
            <a:off x="1148319" y="3968119"/>
            <a:ext cx="3926365" cy="720000"/>
          </a:xfrm>
          <a:custGeom>
            <a:avLst/>
            <a:gdLst>
              <a:gd name="csX0" fmla="*/ 417600 w 3926365"/>
              <a:gd name="csY0" fmla="*/ 0 h 720000"/>
              <a:gd name="csX1" fmla="*/ 3508765 w 3926365"/>
              <a:gd name="csY1" fmla="*/ 0 h 720000"/>
              <a:gd name="csX2" fmla="*/ 3926365 w 3926365"/>
              <a:gd name="csY2" fmla="*/ 720000 h 720000"/>
              <a:gd name="csX3" fmla="*/ 0 w 3926365"/>
              <a:gd name="csY3" fmla="*/ 720000 h 720000"/>
              <a:gd name="csX4" fmla="*/ 417600 w 3926365"/>
              <a:gd name="csY4" fmla="*/ 0 h 720000"/>
            </a:gdLst>
            <a:ahLst/>
            <a:cxnLst>
              <a:cxn ang="0">
                <a:pos x="csX0" y="csY0"/>
              </a:cxn>
              <a:cxn ang="0">
                <a:pos x="csX1" y="csY1"/>
              </a:cxn>
              <a:cxn ang="0">
                <a:pos x="csX2" y="csY2"/>
              </a:cxn>
              <a:cxn ang="0">
                <a:pos x="csX3" y="csY3"/>
              </a:cxn>
              <a:cxn ang="0">
                <a:pos x="csX4" y="csY4"/>
              </a:cxn>
            </a:cxnLst>
            <a:rect l="l" t="t" r="r" b="b"/>
            <a:pathLst>
              <a:path w="3926365" h="720000">
                <a:moveTo>
                  <a:pt x="417600" y="0"/>
                </a:moveTo>
                <a:lnTo>
                  <a:pt x="3508765" y="0"/>
                </a:lnTo>
                <a:lnTo>
                  <a:pt x="3926365" y="720000"/>
                </a:lnTo>
                <a:lnTo>
                  <a:pt x="0" y="720000"/>
                </a:lnTo>
                <a:lnTo>
                  <a:pt x="417600" y="0"/>
                </a:lnTo>
                <a:close/>
              </a:path>
            </a:pathLst>
          </a:cu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0" name="Free-form: Shape 49">
            <a:extLst>
              <a:ext uri="{FF2B5EF4-FFF2-40B4-BE49-F238E27FC236}">
                <a16:creationId xmlns:a16="http://schemas.microsoft.com/office/drawing/2014/main" id="{3DC72537-E2FF-028A-46E8-EC5FDF2F7C87}"/>
              </a:ext>
            </a:extLst>
          </p:cNvPr>
          <p:cNvSpPr/>
          <p:nvPr/>
        </p:nvSpPr>
        <p:spPr>
          <a:xfrm>
            <a:off x="649287" y="4828519"/>
            <a:ext cx="4924429" cy="720000"/>
          </a:xfrm>
          <a:custGeom>
            <a:avLst/>
            <a:gdLst>
              <a:gd name="csX0" fmla="*/ 417600 w 4924429"/>
              <a:gd name="csY0" fmla="*/ 0 h 720000"/>
              <a:gd name="csX1" fmla="*/ 4506829 w 4924429"/>
              <a:gd name="csY1" fmla="*/ 0 h 720000"/>
              <a:gd name="csX2" fmla="*/ 4924429 w 4924429"/>
              <a:gd name="csY2" fmla="*/ 720000 h 720000"/>
              <a:gd name="csX3" fmla="*/ 0 w 4924429"/>
              <a:gd name="csY3" fmla="*/ 720000 h 720000"/>
              <a:gd name="csX4" fmla="*/ 417600 w 4924429"/>
              <a:gd name="csY4" fmla="*/ 0 h 720000"/>
            </a:gdLst>
            <a:ahLst/>
            <a:cxnLst>
              <a:cxn ang="0">
                <a:pos x="csX0" y="csY0"/>
              </a:cxn>
              <a:cxn ang="0">
                <a:pos x="csX1" y="csY1"/>
              </a:cxn>
              <a:cxn ang="0">
                <a:pos x="csX2" y="csY2"/>
              </a:cxn>
              <a:cxn ang="0">
                <a:pos x="csX3" y="csY3"/>
              </a:cxn>
              <a:cxn ang="0">
                <a:pos x="csX4" y="csY4"/>
              </a:cxn>
            </a:cxnLst>
            <a:rect l="l" t="t" r="r" b="b"/>
            <a:pathLst>
              <a:path w="4924429" h="720000">
                <a:moveTo>
                  <a:pt x="417600" y="0"/>
                </a:moveTo>
                <a:lnTo>
                  <a:pt x="4506829" y="0"/>
                </a:lnTo>
                <a:lnTo>
                  <a:pt x="4924429" y="720000"/>
                </a:lnTo>
                <a:lnTo>
                  <a:pt x="0" y="720000"/>
                </a:lnTo>
                <a:lnTo>
                  <a:pt x="417600" y="0"/>
                </a:lnTo>
                <a:close/>
              </a:path>
            </a:pathLst>
          </a:cu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3" name="TextBox 22">
            <a:extLst>
              <a:ext uri="{FF2B5EF4-FFF2-40B4-BE49-F238E27FC236}">
                <a16:creationId xmlns:a16="http://schemas.microsoft.com/office/drawing/2014/main" id="{BB0CF208-D3F8-AD4F-0B03-62EFED7E3327}"/>
              </a:ext>
            </a:extLst>
          </p:cNvPr>
          <p:cNvSpPr txBox="1"/>
          <p:nvPr/>
        </p:nvSpPr>
        <p:spPr>
          <a:xfrm>
            <a:off x="2971533" y="1441891"/>
            <a:ext cx="5931168" cy="648000"/>
          </a:xfrm>
          <a:prstGeom prst="rect">
            <a:avLst/>
          </a:prstGeom>
          <a:noFill/>
        </p:spPr>
        <p:txBody>
          <a:bodyPr wrap="square" rtlCol="0">
            <a:spAutoFit/>
          </a:bodyPr>
          <a:lstStyle/>
          <a:p>
            <a:r>
              <a:rPr lang="en-GB" sz="1700" b="1" dirty="0">
                <a:latin typeface="Arial" panose="020B0604020202020204" pitchFamily="34" charset="0"/>
                <a:cs typeface="Arial" panose="020B0604020202020204" pitchFamily="34" charset="0"/>
              </a:rPr>
              <a:t>Self-actualisation</a:t>
            </a:r>
          </a:p>
          <a:p>
            <a:r>
              <a:rPr lang="en-GB" sz="1700" dirty="0">
                <a:latin typeface="Arial" panose="020B0604020202020204" pitchFamily="34" charset="0"/>
                <a:cs typeface="Arial" panose="020B0604020202020204" pitchFamily="34" charset="0"/>
              </a:rPr>
              <a:t>Desire to become the most that one can be</a:t>
            </a:r>
          </a:p>
        </p:txBody>
      </p:sp>
      <p:sp>
        <p:nvSpPr>
          <p:cNvPr id="24" name="TextBox 23">
            <a:extLst>
              <a:ext uri="{FF2B5EF4-FFF2-40B4-BE49-F238E27FC236}">
                <a16:creationId xmlns:a16="http://schemas.microsoft.com/office/drawing/2014/main" id="{1F5A4889-6C54-3FDA-608B-8B3A981025D1}"/>
              </a:ext>
            </a:extLst>
          </p:cNvPr>
          <p:cNvSpPr txBox="1"/>
          <p:nvPr/>
        </p:nvSpPr>
        <p:spPr>
          <a:xfrm>
            <a:off x="2971800" y="2316858"/>
            <a:ext cx="5925909" cy="615553"/>
          </a:xfrm>
          <a:prstGeom prst="rect">
            <a:avLst/>
          </a:prstGeom>
          <a:noFill/>
        </p:spPr>
        <p:txBody>
          <a:bodyPr wrap="square" rtlCol="0">
            <a:spAutoFit/>
          </a:bodyPr>
          <a:lstStyle/>
          <a:p>
            <a:r>
              <a:rPr lang="en-GB" sz="1700" b="1" dirty="0">
                <a:latin typeface="Arial" panose="020B0604020202020204" pitchFamily="34" charset="0"/>
                <a:cs typeface="Arial" panose="020B0604020202020204" pitchFamily="34" charset="0"/>
              </a:rPr>
              <a:t>Esteem</a:t>
            </a:r>
          </a:p>
          <a:p>
            <a:r>
              <a:rPr lang="en-GB" sz="1700" dirty="0">
                <a:latin typeface="Arial" panose="020B0604020202020204" pitchFamily="34" charset="0"/>
                <a:cs typeface="Arial" panose="020B0604020202020204" pitchFamily="34" charset="0"/>
              </a:rPr>
              <a:t>Respect, self-esteem, status, recognition, strength, freedom</a:t>
            </a:r>
          </a:p>
        </p:txBody>
      </p:sp>
      <p:sp>
        <p:nvSpPr>
          <p:cNvPr id="25" name="TextBox 24">
            <a:extLst>
              <a:ext uri="{FF2B5EF4-FFF2-40B4-BE49-F238E27FC236}">
                <a16:creationId xmlns:a16="http://schemas.microsoft.com/office/drawing/2014/main" id="{3494B0A1-C27F-E33E-0E31-BAEE8FDFA1CD}"/>
              </a:ext>
            </a:extLst>
          </p:cNvPr>
          <p:cNvSpPr txBox="1"/>
          <p:nvPr/>
        </p:nvSpPr>
        <p:spPr>
          <a:xfrm>
            <a:off x="2971800" y="3142788"/>
            <a:ext cx="5925909" cy="615553"/>
          </a:xfrm>
          <a:prstGeom prst="rect">
            <a:avLst/>
          </a:prstGeom>
          <a:noFill/>
        </p:spPr>
        <p:txBody>
          <a:bodyPr wrap="square" rtlCol="0">
            <a:spAutoFit/>
          </a:bodyPr>
          <a:lstStyle/>
          <a:p>
            <a:r>
              <a:rPr lang="en-GB" sz="1700" b="1" dirty="0">
                <a:latin typeface="Arial" panose="020B0604020202020204" pitchFamily="34" charset="0"/>
                <a:cs typeface="Arial" panose="020B0604020202020204" pitchFamily="34" charset="0"/>
              </a:rPr>
              <a:t>Love and belonging</a:t>
            </a:r>
          </a:p>
          <a:p>
            <a:r>
              <a:rPr lang="en-GB" sz="1700" dirty="0">
                <a:latin typeface="Arial" panose="020B0604020202020204" pitchFamily="34" charset="0"/>
                <a:cs typeface="Arial" panose="020B0604020202020204" pitchFamily="34" charset="0"/>
              </a:rPr>
              <a:t>Friendship, intimacy, family, sense of connection</a:t>
            </a:r>
          </a:p>
        </p:txBody>
      </p:sp>
      <p:sp>
        <p:nvSpPr>
          <p:cNvPr id="26" name="TextBox 25">
            <a:extLst>
              <a:ext uri="{FF2B5EF4-FFF2-40B4-BE49-F238E27FC236}">
                <a16:creationId xmlns:a16="http://schemas.microsoft.com/office/drawing/2014/main" id="{978A4D08-1E31-CF5E-8A64-F5813A38B78D}"/>
              </a:ext>
            </a:extLst>
          </p:cNvPr>
          <p:cNvSpPr txBox="1"/>
          <p:nvPr/>
        </p:nvSpPr>
        <p:spPr>
          <a:xfrm>
            <a:off x="2971800" y="4002589"/>
            <a:ext cx="5925909" cy="615553"/>
          </a:xfrm>
          <a:prstGeom prst="rect">
            <a:avLst/>
          </a:prstGeom>
          <a:noFill/>
        </p:spPr>
        <p:txBody>
          <a:bodyPr wrap="square" rtlCol="0">
            <a:spAutoFit/>
          </a:bodyPr>
          <a:lstStyle/>
          <a:p>
            <a:r>
              <a:rPr lang="en-GB" sz="1700" b="1" dirty="0">
                <a:latin typeface="Arial" panose="020B0604020202020204" pitchFamily="34" charset="0"/>
                <a:cs typeface="Arial" panose="020B0604020202020204" pitchFamily="34" charset="0"/>
              </a:rPr>
              <a:t>Safety needs</a:t>
            </a:r>
          </a:p>
          <a:p>
            <a:r>
              <a:rPr lang="en-GB" sz="1700" dirty="0">
                <a:latin typeface="Arial" panose="020B0604020202020204" pitchFamily="34" charset="0"/>
                <a:cs typeface="Arial" panose="020B0604020202020204" pitchFamily="34" charset="0"/>
              </a:rPr>
              <a:t>Personal security, employment, resources, health, property</a:t>
            </a:r>
          </a:p>
        </p:txBody>
      </p:sp>
      <p:sp>
        <p:nvSpPr>
          <p:cNvPr id="27" name="TextBox 26">
            <a:extLst>
              <a:ext uri="{FF2B5EF4-FFF2-40B4-BE49-F238E27FC236}">
                <a16:creationId xmlns:a16="http://schemas.microsoft.com/office/drawing/2014/main" id="{3316F483-7BB4-392D-E7BB-C44A022E9FBE}"/>
              </a:ext>
            </a:extLst>
          </p:cNvPr>
          <p:cNvSpPr txBox="1"/>
          <p:nvPr/>
        </p:nvSpPr>
        <p:spPr>
          <a:xfrm>
            <a:off x="2971800" y="4862124"/>
            <a:ext cx="5925909" cy="615553"/>
          </a:xfrm>
          <a:prstGeom prst="rect">
            <a:avLst/>
          </a:prstGeom>
          <a:noFill/>
        </p:spPr>
        <p:txBody>
          <a:bodyPr wrap="square" rtlCol="0">
            <a:spAutoFit/>
          </a:bodyPr>
          <a:lstStyle/>
          <a:p>
            <a:r>
              <a:rPr lang="en-GB" sz="1700" b="1" dirty="0">
                <a:latin typeface="Arial" panose="020B0604020202020204" pitchFamily="34" charset="0"/>
                <a:cs typeface="Arial" panose="020B0604020202020204" pitchFamily="34" charset="0"/>
              </a:rPr>
              <a:t>Physiological needs</a:t>
            </a:r>
          </a:p>
          <a:p>
            <a:r>
              <a:rPr lang="en-GB" sz="1700" dirty="0">
                <a:latin typeface="Arial" panose="020B0604020202020204" pitchFamily="34" charset="0"/>
                <a:cs typeface="Arial" panose="020B0604020202020204" pitchFamily="34" charset="0"/>
              </a:rPr>
              <a:t>Air, water, food, shelter, sleep, clothing, reproduction</a:t>
            </a:r>
          </a:p>
        </p:txBody>
      </p:sp>
    </p:spTree>
    <p:extLst>
      <p:ext uri="{BB962C8B-B14F-4D97-AF65-F5344CB8AC3E}">
        <p14:creationId xmlns:p14="http://schemas.microsoft.com/office/powerpoint/2010/main" val="2250703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7D1CE-DDB5-ECDA-6A69-1BAD3C2BDA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7A52B7-4F79-30D2-3EAA-E1958F05ECA8}"/>
              </a:ext>
            </a:extLst>
          </p:cNvPr>
          <p:cNvSpPr>
            <a:spLocks noGrp="1"/>
          </p:cNvSpPr>
          <p:nvPr>
            <p:ph type="title"/>
          </p:nvPr>
        </p:nvSpPr>
        <p:spPr/>
        <p:txBody>
          <a:bodyPr/>
          <a:lstStyle/>
          <a:p>
            <a:r>
              <a:rPr kumimoji="0" lang="en-US" sz="20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Maslow’s Hierarchy of Needs</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F7ED130-3263-1EEA-B240-B13419575ABF}"/>
              </a:ext>
            </a:extLst>
          </p:cNvPr>
          <p:cNvSpPr>
            <a:spLocks noGrp="1"/>
          </p:cNvSpPr>
          <p:nvPr>
            <p:ph idx="1"/>
          </p:nvPr>
        </p:nvSpPr>
        <p:spPr>
          <a:xfrm>
            <a:off x="551810" y="1183729"/>
            <a:ext cx="8134990" cy="4388396"/>
          </a:xfrm>
        </p:spPr>
        <p:txBody>
          <a:bodyPr>
            <a:noAutofit/>
          </a:bodyPr>
          <a:lstStyle/>
          <a:p>
            <a:r>
              <a:rPr lang="en-GB" sz="2000" b="1" dirty="0">
                <a:latin typeface="Arial" panose="020B0604020202020204" pitchFamily="34" charset="0"/>
                <a:cs typeface="Arial" panose="020B0604020202020204" pitchFamily="34" charset="0"/>
              </a:rPr>
              <a:t>Self-actualisation</a:t>
            </a:r>
            <a:r>
              <a:rPr lang="en-GB" sz="2000" dirty="0">
                <a:latin typeface="Arial" panose="020B0604020202020204" pitchFamily="34" charset="0"/>
                <a:cs typeface="Arial" panose="020B0604020202020204" pitchFamily="34" charset="0"/>
              </a:rPr>
              <a:t> (desire to become the most that one can be)</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Esteem</a:t>
            </a:r>
            <a:r>
              <a:rPr lang="en-GB" sz="2000" dirty="0">
                <a:latin typeface="Arial" panose="020B0604020202020204" pitchFamily="34" charset="0"/>
                <a:cs typeface="Arial" panose="020B0604020202020204" pitchFamily="34" charset="0"/>
              </a:rPr>
              <a:t> (respect, self-esteem, status, recognition, strength, freedom)</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Love and belonging </a:t>
            </a:r>
            <a:r>
              <a:rPr lang="en-GB" sz="2000" dirty="0">
                <a:latin typeface="Arial" panose="020B0604020202020204" pitchFamily="34" charset="0"/>
                <a:cs typeface="Arial" panose="020B0604020202020204" pitchFamily="34" charset="0"/>
              </a:rPr>
              <a:t>(friendship, intimacy, family, sense of connection)</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Safety needs </a:t>
            </a:r>
            <a:r>
              <a:rPr lang="en-GB" sz="2000" dirty="0">
                <a:latin typeface="Arial" panose="020B0604020202020204" pitchFamily="34" charset="0"/>
                <a:cs typeface="Arial" panose="020B0604020202020204" pitchFamily="34" charset="0"/>
              </a:rPr>
              <a:t>(personal security, employment, resources, health, property)</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Physiological needs </a:t>
            </a:r>
            <a:r>
              <a:rPr lang="en-GB" sz="2000" dirty="0">
                <a:latin typeface="Arial" panose="020B0604020202020204" pitchFamily="34" charset="0"/>
                <a:cs typeface="Arial" panose="020B0604020202020204" pitchFamily="34" charset="0"/>
              </a:rPr>
              <a:t>(air, water, food, shelter, sleep, clothing, reproduction)</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7729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48C0B-39B4-367D-EC17-9F94AA01E6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42F3B5-81F8-0ABF-6D95-0E91F6A64CC5}"/>
              </a:ext>
            </a:extLst>
          </p:cNvPr>
          <p:cNvSpPr>
            <a:spLocks noGrp="1"/>
          </p:cNvSpPr>
          <p:nvPr>
            <p:ph type="title"/>
          </p:nvPr>
        </p:nvSpPr>
        <p:spPr>
          <a:xfrm>
            <a:off x="551810" y="1"/>
            <a:ext cx="7886700" cy="952820"/>
          </a:xfrm>
        </p:spPr>
        <p:txBody>
          <a:bodyPr anchor="ctr">
            <a:normAutofit/>
          </a:bodyPr>
          <a:lstStyle/>
          <a:p>
            <a:r>
              <a:rPr lang="en-US" b="1">
                <a:latin typeface="Arial" panose="020B0604020202020204" pitchFamily="34" charset="0"/>
                <a:cs typeface="Arial" panose="020B0604020202020204" pitchFamily="34" charset="0"/>
              </a:rPr>
              <a:t>Institute for Youth Work - Code of Ethics</a:t>
            </a:r>
          </a:p>
        </p:txBody>
      </p:sp>
      <p:pic>
        <p:nvPicPr>
          <p:cNvPr id="5" name="Picture 4" descr="A poster with text on it&#10;&#10;AI-generated content may be incorrect.">
            <a:extLst>
              <a:ext uri="{FF2B5EF4-FFF2-40B4-BE49-F238E27FC236}">
                <a16:creationId xmlns:a16="http://schemas.microsoft.com/office/drawing/2014/main" id="{8EAA36C8-355D-7569-1F53-70AEA216C452}"/>
              </a:ext>
            </a:extLst>
          </p:cNvPr>
          <p:cNvPicPr>
            <a:picLocks noChangeAspect="1"/>
          </p:cNvPicPr>
          <p:nvPr/>
        </p:nvPicPr>
        <p:blipFill>
          <a:blip r:embed="rId4"/>
          <a:stretch>
            <a:fillRect/>
          </a:stretch>
        </p:blipFill>
        <p:spPr>
          <a:xfrm>
            <a:off x="1092882" y="984919"/>
            <a:ext cx="6958236" cy="4888162"/>
          </a:xfrm>
          <a:prstGeom prst="rect">
            <a:avLst/>
          </a:prstGeom>
          <a:noFill/>
        </p:spPr>
      </p:pic>
      <p:sp>
        <p:nvSpPr>
          <p:cNvPr id="3" name="TextBox 2">
            <a:extLst>
              <a:ext uri="{FF2B5EF4-FFF2-40B4-BE49-F238E27FC236}">
                <a16:creationId xmlns:a16="http://schemas.microsoft.com/office/drawing/2014/main" id="{15B8403A-5F7D-B8FC-707C-6364AD22330D}"/>
              </a:ext>
            </a:extLst>
          </p:cNvPr>
          <p:cNvSpPr txBox="1"/>
          <p:nvPr/>
        </p:nvSpPr>
        <p:spPr>
          <a:xfrm>
            <a:off x="3581400" y="2000249"/>
            <a:ext cx="4469718" cy="353943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
              <a:buAutoNum type="arabicPeriod"/>
            </a:pPr>
            <a:r>
              <a:rPr lang="en-GB" sz="1400" baseline="0" dirty="0">
                <a:latin typeface="Arial"/>
                <a:ea typeface="Arial"/>
                <a:cs typeface="Arial"/>
              </a:rPr>
              <a:t>We have a duty of care to young people. In the youth </a:t>
            </a:r>
            <a:r>
              <a:rPr lang="en-GB" sz="1400" dirty="0">
                <a:latin typeface="Arial"/>
                <a:ea typeface="Arial"/>
                <a:cs typeface="Arial"/>
              </a:rPr>
              <a:t>work relationship</a:t>
            </a:r>
            <a:r>
              <a:rPr lang="en-GB" sz="1400" baseline="0" dirty="0">
                <a:latin typeface="Arial"/>
                <a:ea typeface="Arial"/>
                <a:cs typeface="Arial"/>
              </a:rPr>
              <a:t>, the best interests of young people have priority.</a:t>
            </a:r>
            <a:r>
              <a:rPr lang="en-US" sz="1400" dirty="0">
                <a:latin typeface="Arial"/>
                <a:ea typeface="Arial"/>
                <a:cs typeface="Arial"/>
              </a:rPr>
              <a:t>​</a:t>
            </a:r>
          </a:p>
          <a:p>
            <a:pPr marL="342900" indent="-342900">
              <a:buFont typeface=""/>
              <a:buAutoNum type="arabicPeriod"/>
            </a:pPr>
            <a:endParaRPr lang="en-US" sz="1400" dirty="0">
              <a:latin typeface="Arial"/>
              <a:ea typeface="Arial"/>
              <a:cs typeface="Arial"/>
            </a:endParaRPr>
          </a:p>
          <a:p>
            <a:pPr marL="342900" indent="-342900">
              <a:buFont typeface=""/>
              <a:buAutoNum type="arabicPeriod"/>
            </a:pPr>
            <a:r>
              <a:rPr lang="en-GB" sz="1400" baseline="0" dirty="0">
                <a:latin typeface="Arial"/>
                <a:ea typeface="Arial"/>
                <a:cs typeface="Arial"/>
              </a:rPr>
              <a:t>We do not seek to advance ourselves, our organisations, or others– personally, politically, or professionally – at the expense of </a:t>
            </a:r>
            <a:r>
              <a:rPr lang="en-GB" sz="1400" dirty="0">
                <a:latin typeface="Arial"/>
                <a:ea typeface="Arial"/>
                <a:cs typeface="Arial"/>
              </a:rPr>
              <a:t>young people</a:t>
            </a:r>
            <a:r>
              <a:rPr lang="en-GB" sz="1400" baseline="0" dirty="0">
                <a:latin typeface="Arial"/>
                <a:ea typeface="Arial"/>
                <a:cs typeface="Arial"/>
              </a:rPr>
              <a:t>.</a:t>
            </a:r>
            <a:r>
              <a:rPr lang="en-US" sz="1400" dirty="0">
                <a:latin typeface="Arial"/>
                <a:ea typeface="Arial"/>
                <a:cs typeface="Arial"/>
              </a:rPr>
              <a:t>​</a:t>
            </a:r>
          </a:p>
          <a:p>
            <a:pPr marL="342900" indent="-342900">
              <a:buFont typeface=""/>
              <a:buAutoNum type="arabicPeriod"/>
            </a:pPr>
            <a:endParaRPr lang="en-US" sz="1400" dirty="0">
              <a:latin typeface="Arial"/>
              <a:ea typeface="Arial"/>
              <a:cs typeface="Arial"/>
            </a:endParaRPr>
          </a:p>
          <a:p>
            <a:pPr marL="342900" indent="-342900">
              <a:buFont typeface=""/>
              <a:buAutoNum type="arabicPeriod"/>
            </a:pPr>
            <a:r>
              <a:rPr lang="en-GB" sz="1400" baseline="0" dirty="0">
                <a:latin typeface="Arial"/>
                <a:ea typeface="Arial"/>
                <a:cs typeface="Arial"/>
              </a:rPr>
              <a:t>Our relationship with young people remains within </a:t>
            </a:r>
            <a:r>
              <a:rPr lang="en-GB" sz="1400" dirty="0">
                <a:latin typeface="Arial"/>
                <a:ea typeface="Arial"/>
                <a:cs typeface="Arial"/>
              </a:rPr>
              <a:t>professional boundaries</a:t>
            </a:r>
            <a:r>
              <a:rPr lang="en-GB" sz="1400" baseline="0" dirty="0">
                <a:latin typeface="Arial"/>
                <a:ea typeface="Arial"/>
                <a:cs typeface="Arial"/>
              </a:rPr>
              <a:t> at all times, to protect the young person and </a:t>
            </a:r>
            <a:r>
              <a:rPr lang="en-GB" sz="1400" dirty="0">
                <a:latin typeface="Arial"/>
                <a:ea typeface="Arial"/>
                <a:cs typeface="Arial"/>
              </a:rPr>
              <a:t>the purpose</a:t>
            </a:r>
            <a:r>
              <a:rPr lang="en-GB" sz="1400" baseline="0" dirty="0">
                <a:latin typeface="Arial"/>
                <a:ea typeface="Arial"/>
                <a:cs typeface="Arial"/>
              </a:rPr>
              <a:t> of the work.</a:t>
            </a:r>
            <a:r>
              <a:rPr lang="en-US" sz="1400" dirty="0">
                <a:latin typeface="Arial"/>
                <a:ea typeface="Arial"/>
                <a:cs typeface="Arial"/>
              </a:rPr>
              <a:t>​</a:t>
            </a:r>
          </a:p>
          <a:p>
            <a:pPr marL="342900" indent="-342900">
              <a:buFont typeface=""/>
              <a:buAutoNum type="arabicPeriod"/>
            </a:pPr>
            <a:endParaRPr lang="en-US" sz="1400" dirty="0">
              <a:latin typeface="Arial"/>
              <a:ea typeface="Arial"/>
              <a:cs typeface="Arial"/>
            </a:endParaRPr>
          </a:p>
          <a:p>
            <a:pPr marL="342900" indent="-342900">
              <a:buFont typeface=""/>
              <a:buAutoNum type="arabicPeriod"/>
            </a:pPr>
            <a:r>
              <a:rPr lang="en-GB" sz="1400" baseline="0" dirty="0">
                <a:latin typeface="Arial"/>
                <a:ea typeface="Arial"/>
                <a:cs typeface="Arial"/>
              </a:rPr>
              <a:t>We work in a fair and inclusive way, promoting justice and </a:t>
            </a:r>
            <a:r>
              <a:rPr lang="en-GB" sz="1400" dirty="0">
                <a:latin typeface="Arial"/>
                <a:ea typeface="Arial"/>
                <a:cs typeface="Arial"/>
              </a:rPr>
              <a:t>equality of</a:t>
            </a:r>
            <a:r>
              <a:rPr lang="en-GB" sz="1400" baseline="0" dirty="0">
                <a:latin typeface="Arial"/>
                <a:ea typeface="Arial"/>
                <a:cs typeface="Arial"/>
              </a:rPr>
              <a:t> opportunity, challenging any discriminatory or </a:t>
            </a:r>
            <a:r>
              <a:rPr lang="en-GB" sz="1400" dirty="0">
                <a:latin typeface="Arial"/>
                <a:ea typeface="Arial"/>
                <a:cs typeface="Arial"/>
              </a:rPr>
              <a:t>oppressive behaviour</a:t>
            </a:r>
            <a:r>
              <a:rPr lang="en-GB" sz="1400" baseline="0" dirty="0">
                <a:latin typeface="Arial"/>
                <a:ea typeface="Arial"/>
                <a:cs typeface="Arial"/>
              </a:rPr>
              <a:t> or practice.</a:t>
            </a:r>
          </a:p>
        </p:txBody>
      </p:sp>
    </p:spTree>
    <p:extLst>
      <p:ext uri="{BB962C8B-B14F-4D97-AF65-F5344CB8AC3E}">
        <p14:creationId xmlns:p14="http://schemas.microsoft.com/office/powerpoint/2010/main" val="3513996498"/>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28839-EF51-609C-C89A-3F98CDBA8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D509E0-FFD9-3A96-B794-0B27F2A809A1}"/>
              </a:ext>
            </a:extLst>
          </p:cNvPr>
          <p:cNvSpPr>
            <a:spLocks noGrp="1"/>
          </p:cNvSpPr>
          <p:nvPr>
            <p:ph type="title"/>
          </p:nvPr>
        </p:nvSpPr>
        <p:spPr>
          <a:xfrm>
            <a:off x="551810" y="1"/>
            <a:ext cx="7886700" cy="952820"/>
          </a:xfrm>
        </p:spPr>
        <p:txBody>
          <a:bodyPr anchor="ctr">
            <a:normAutofit/>
          </a:bodyPr>
          <a:lstStyle/>
          <a:p>
            <a:r>
              <a:rPr lang="en-US" b="1">
                <a:latin typeface="Arial" panose="020B0604020202020204" pitchFamily="34" charset="0"/>
                <a:cs typeface="Arial" panose="020B0604020202020204" pitchFamily="34" charset="0"/>
              </a:rPr>
              <a:t>Institute for Youth Work - Code of Ethics</a:t>
            </a:r>
          </a:p>
        </p:txBody>
      </p:sp>
      <p:pic>
        <p:nvPicPr>
          <p:cNvPr id="5" name="Picture 4" descr="A poster with text on it&#10;&#10;AI-generated content may be incorrect.">
            <a:extLst>
              <a:ext uri="{FF2B5EF4-FFF2-40B4-BE49-F238E27FC236}">
                <a16:creationId xmlns:a16="http://schemas.microsoft.com/office/drawing/2014/main" id="{B9127EF8-78F1-4938-ECF1-05DDF0233904}"/>
              </a:ext>
            </a:extLst>
          </p:cNvPr>
          <p:cNvPicPr>
            <a:picLocks noChangeAspect="1"/>
          </p:cNvPicPr>
          <p:nvPr/>
        </p:nvPicPr>
        <p:blipFill>
          <a:blip r:embed="rId4"/>
          <a:stretch>
            <a:fillRect/>
          </a:stretch>
        </p:blipFill>
        <p:spPr>
          <a:xfrm>
            <a:off x="1092882" y="984919"/>
            <a:ext cx="6958236" cy="4888162"/>
          </a:xfrm>
          <a:prstGeom prst="rect">
            <a:avLst/>
          </a:prstGeom>
          <a:noFill/>
        </p:spPr>
      </p:pic>
      <p:sp>
        <p:nvSpPr>
          <p:cNvPr id="9" name="TextBox 8">
            <a:extLst>
              <a:ext uri="{FF2B5EF4-FFF2-40B4-BE49-F238E27FC236}">
                <a16:creationId xmlns:a16="http://schemas.microsoft.com/office/drawing/2014/main" id="{39FBC3A8-C63D-CF89-7CEE-FF679204D04B}"/>
              </a:ext>
            </a:extLst>
          </p:cNvPr>
          <p:cNvSpPr txBox="1"/>
          <p:nvPr/>
        </p:nvSpPr>
        <p:spPr>
          <a:xfrm>
            <a:off x="164419" y="2014062"/>
            <a:ext cx="3378882" cy="2462213"/>
          </a:xfrm>
          <a:prstGeom prst="rect">
            <a:avLst/>
          </a:prstGeom>
          <a:solidFill>
            <a:schemeClr val="bg1"/>
          </a:solidFill>
        </p:spPr>
        <p:txBody>
          <a:bodyPr wrap="square">
            <a:spAutoFit/>
          </a:bodyPr>
          <a:lstStyle/>
          <a:p>
            <a:pPr marL="342900" indent="-342900" fontAlgn="base">
              <a:buFont typeface="+mj-lt"/>
              <a:buAutoNum type="arabicPeriod" startAt="5"/>
            </a:pPr>
            <a:r>
              <a:rPr lang="en-GB" sz="1400" dirty="0">
                <a:latin typeface="Arial" panose="020B0604020202020204" pitchFamily="34" charset="0"/>
                <a:cs typeface="Arial" panose="020B0604020202020204" pitchFamily="34" charset="0"/>
              </a:rPr>
              <a:t>We seek to enhance young people’s personal and social development by:</a:t>
            </a:r>
          </a:p>
          <a:p>
            <a:pPr lvl="1" fontAlgn="base"/>
            <a:r>
              <a:rPr lang="en-GB" sz="1400" dirty="0">
                <a:latin typeface="Arial" panose="020B0604020202020204" pitchFamily="34" charset="0"/>
                <a:cs typeface="Arial" panose="020B0604020202020204" pitchFamily="34" charset="0"/>
              </a:rPr>
              <a:t>- Enabling them to make informed decisions and pursue their choices;</a:t>
            </a:r>
          </a:p>
          <a:p>
            <a:pPr lvl="1" fontAlgn="base"/>
            <a:r>
              <a:rPr lang="en-GB" sz="1400" dirty="0">
                <a:latin typeface="Arial" panose="020B0604020202020204" pitchFamily="34" charset="0"/>
                <a:cs typeface="Arial" panose="020B0604020202020204" pitchFamily="34" charset="0"/>
              </a:rPr>
              <a:t>- Supporting their participation and active involvement in society;</a:t>
            </a:r>
          </a:p>
          <a:p>
            <a:pPr marL="742950" lvl="1" indent="-285750" fontAlgn="base">
              <a:buFontTx/>
              <a:buChar char="-"/>
            </a:pPr>
            <a:r>
              <a:rPr lang="en-GB" sz="1400" dirty="0">
                <a:latin typeface="Arial" panose="020B0604020202020204" pitchFamily="34" charset="0"/>
                <a:cs typeface="Arial" panose="020B0604020202020204" pitchFamily="34" charset="0"/>
              </a:rPr>
              <a:t>Helping them to become independent and move on when the time is right.</a:t>
            </a:r>
          </a:p>
        </p:txBody>
      </p:sp>
      <p:sp>
        <p:nvSpPr>
          <p:cNvPr id="11" name="TextBox 10">
            <a:extLst>
              <a:ext uri="{FF2B5EF4-FFF2-40B4-BE49-F238E27FC236}">
                <a16:creationId xmlns:a16="http://schemas.microsoft.com/office/drawing/2014/main" id="{41DA0479-7C7B-D9B1-AFAE-5BB9DF1E6780}"/>
              </a:ext>
            </a:extLst>
          </p:cNvPr>
          <p:cNvSpPr txBox="1"/>
          <p:nvPr/>
        </p:nvSpPr>
        <p:spPr>
          <a:xfrm>
            <a:off x="5715001" y="2014062"/>
            <a:ext cx="3428999" cy="3754874"/>
          </a:xfrm>
          <a:prstGeom prst="rect">
            <a:avLst/>
          </a:prstGeom>
          <a:solidFill>
            <a:schemeClr val="bg1"/>
          </a:solidFill>
        </p:spPr>
        <p:txBody>
          <a:bodyPr wrap="square">
            <a:spAutoFit/>
          </a:bodyPr>
          <a:lstStyle/>
          <a:p>
            <a:pPr marL="342900" indent="-342900" fontAlgn="base">
              <a:buFont typeface="+mj-lt"/>
              <a:buAutoNum type="arabicPeriod" startAt="6"/>
            </a:pPr>
            <a:r>
              <a:rPr lang="en-GB" sz="1400" dirty="0">
                <a:latin typeface="Arial" panose="020B0604020202020204" pitchFamily="34" charset="0"/>
                <a:cs typeface="Arial" panose="020B0604020202020204" pitchFamily="34" charset="0"/>
              </a:rPr>
              <a:t>We promote the welfare and safety of young people, while permitting them to learn through undertaking challenging educational activities. We avoid exposing young people to the likelihood of harm or injury. This includes implementing safeguarding policies and procedures.</a:t>
            </a:r>
          </a:p>
          <a:p>
            <a:pPr fontAlgn="base"/>
            <a:endParaRPr lang="en-GB" sz="1400" dirty="0">
              <a:latin typeface="Arial" panose="020B0604020202020204" pitchFamily="34" charset="0"/>
              <a:cs typeface="Arial" panose="020B0604020202020204" pitchFamily="34" charset="0"/>
            </a:endParaRPr>
          </a:p>
          <a:p>
            <a:pPr marL="342900" indent="-342900" fontAlgn="base">
              <a:buFont typeface="+mj-lt"/>
              <a:buAutoNum type="arabicPeriod" startAt="7"/>
            </a:pPr>
            <a:r>
              <a:rPr lang="en-GB" sz="1400" dirty="0">
                <a:latin typeface="Arial" panose="020B0604020202020204" pitchFamily="34" charset="0"/>
                <a:cs typeface="Arial" panose="020B0604020202020204" pitchFamily="34" charset="0"/>
              </a:rPr>
              <a:t>When we receive or collect personal information about young people, we make them aware of with whom and for what purpose that information will be shared. We do not disclose confidential information unless this is necessary to prevent harm or is legally required.</a:t>
            </a:r>
          </a:p>
        </p:txBody>
      </p:sp>
      <p:sp>
        <p:nvSpPr>
          <p:cNvPr id="13" name="TextBox 12">
            <a:extLst>
              <a:ext uri="{FF2B5EF4-FFF2-40B4-BE49-F238E27FC236}">
                <a16:creationId xmlns:a16="http://schemas.microsoft.com/office/drawing/2014/main" id="{92D14022-278A-C92D-8EBF-6ADECA5ADFED}"/>
              </a:ext>
            </a:extLst>
          </p:cNvPr>
          <p:cNvSpPr txBox="1"/>
          <p:nvPr/>
        </p:nvSpPr>
        <p:spPr>
          <a:xfrm>
            <a:off x="164419" y="4464229"/>
            <a:ext cx="3378882" cy="954107"/>
          </a:xfrm>
          <a:prstGeom prst="rect">
            <a:avLst/>
          </a:prstGeom>
          <a:solidFill>
            <a:schemeClr val="bg1"/>
          </a:solidFill>
        </p:spPr>
        <p:txBody>
          <a:bodyPr wrap="square">
            <a:spAutoFit/>
          </a:bodyPr>
          <a:lstStyle/>
          <a:p>
            <a:pPr marL="342900" indent="-342900" fontAlgn="base">
              <a:buFont typeface="+mj-lt"/>
              <a:buAutoNum type="arabicPeriod" startAt="8"/>
            </a:pPr>
            <a:r>
              <a:rPr lang="en-GB" sz="1400" dirty="0">
                <a:solidFill>
                  <a:prstClr val="black"/>
                </a:solidFill>
                <a:latin typeface="Arial" panose="020B0604020202020204" pitchFamily="34" charset="0"/>
                <a:ea typeface="Verdana" panose="020B0604030504040204" pitchFamily="34" charset="0"/>
                <a:cs typeface="Arial" panose="020B0604020202020204" pitchFamily="34" charset="0"/>
              </a:rPr>
              <a:t>In our engagement with young people, and in our resulting relationship, we strive to be honest and non-judgemental.</a:t>
            </a:r>
          </a:p>
        </p:txBody>
      </p:sp>
    </p:spTree>
    <p:extLst>
      <p:ext uri="{BB962C8B-B14F-4D97-AF65-F5344CB8AC3E}">
        <p14:creationId xmlns:p14="http://schemas.microsoft.com/office/powerpoint/2010/main" val="1983557788"/>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B7E89-75F8-15CE-E581-D307E58ECE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1CAB64-A05A-AA74-1CB3-A6E2187CF998}"/>
              </a:ext>
            </a:extLst>
          </p:cNvPr>
          <p:cNvSpPr>
            <a:spLocks noGrp="1"/>
          </p:cNvSpPr>
          <p:nvPr>
            <p:ph type="title"/>
          </p:nvPr>
        </p:nvSpPr>
        <p:spPr>
          <a:xfrm>
            <a:off x="551810" y="1"/>
            <a:ext cx="7886700" cy="952820"/>
          </a:xfrm>
        </p:spPr>
        <p:txBody>
          <a:bodyPr anchor="ctr">
            <a:normAutofit/>
          </a:bodyPr>
          <a:lstStyle/>
          <a:p>
            <a:r>
              <a:rPr lang="en-US" b="1">
                <a:latin typeface="Arial" panose="020B0604020202020204" pitchFamily="34" charset="0"/>
                <a:cs typeface="Arial" panose="020B0604020202020204" pitchFamily="34" charset="0"/>
              </a:rPr>
              <a:t>Institute for Youth Work - Code of Ethics</a:t>
            </a:r>
          </a:p>
        </p:txBody>
      </p:sp>
      <p:pic>
        <p:nvPicPr>
          <p:cNvPr id="5" name="Picture 4" descr="A poster with text on it&#10;&#10;AI-generated content may be incorrect.">
            <a:extLst>
              <a:ext uri="{FF2B5EF4-FFF2-40B4-BE49-F238E27FC236}">
                <a16:creationId xmlns:a16="http://schemas.microsoft.com/office/drawing/2014/main" id="{C956D61D-2486-118D-EC14-8E2BC32A200D}"/>
              </a:ext>
            </a:extLst>
          </p:cNvPr>
          <p:cNvPicPr>
            <a:picLocks noChangeAspect="1"/>
          </p:cNvPicPr>
          <p:nvPr/>
        </p:nvPicPr>
        <p:blipFill>
          <a:blip r:embed="rId4"/>
          <a:stretch>
            <a:fillRect/>
          </a:stretch>
        </p:blipFill>
        <p:spPr>
          <a:xfrm>
            <a:off x="1092882" y="984919"/>
            <a:ext cx="6958236" cy="4888162"/>
          </a:xfrm>
          <a:prstGeom prst="rect">
            <a:avLst/>
          </a:prstGeom>
          <a:noFill/>
        </p:spPr>
      </p:pic>
      <p:sp>
        <p:nvSpPr>
          <p:cNvPr id="3" name="TextBox 2">
            <a:extLst>
              <a:ext uri="{FF2B5EF4-FFF2-40B4-BE49-F238E27FC236}">
                <a16:creationId xmlns:a16="http://schemas.microsoft.com/office/drawing/2014/main" id="{C39E5309-65EF-58A5-1558-EB81DFB4649C}"/>
              </a:ext>
            </a:extLst>
          </p:cNvPr>
          <p:cNvSpPr txBox="1"/>
          <p:nvPr/>
        </p:nvSpPr>
        <p:spPr>
          <a:xfrm>
            <a:off x="1193800" y="2000249"/>
            <a:ext cx="4469718" cy="353943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fontAlgn="base">
              <a:buFont typeface="+mj-lt"/>
              <a:buAutoNum type="arabicPeriod" startAt="9"/>
            </a:pPr>
            <a:r>
              <a:rPr lang="en-GB" sz="1400" dirty="0">
                <a:latin typeface="Arial" panose="020B0604020202020204" pitchFamily="34" charset="0"/>
                <a:cs typeface="Arial" panose="020B0604020202020204" pitchFamily="34" charset="0"/>
              </a:rPr>
              <a:t>We respect the contribution of others concerned with the welfare and well-being of young people and will work in partnership to secure the best outcomes for young people.</a:t>
            </a:r>
          </a:p>
          <a:p>
            <a:pPr marL="342900" indent="-342900" fontAlgn="base">
              <a:buFont typeface="+mj-lt"/>
              <a:buAutoNum type="arabicPeriod" startAt="9"/>
            </a:pPr>
            <a:r>
              <a:rPr lang="en-GB" sz="1400" dirty="0">
                <a:latin typeface="Arial" panose="020B0604020202020204" pitchFamily="34" charset="0"/>
                <a:cs typeface="Arial" panose="020B0604020202020204" pitchFamily="34" charset="0"/>
              </a:rPr>
              <a:t>We encourage ethical reflection and debate with colleagues, managers, employers and young people.</a:t>
            </a:r>
          </a:p>
          <a:p>
            <a:pPr marL="342900" indent="-342900" fontAlgn="base">
              <a:buFont typeface="+mj-lt"/>
              <a:buAutoNum type="arabicPeriod" startAt="9"/>
            </a:pPr>
            <a:r>
              <a:rPr lang="en-GB" sz="1400" dirty="0">
                <a:latin typeface="Arial" panose="020B0604020202020204" pitchFamily="34" charset="0"/>
                <a:cs typeface="Arial" panose="020B0604020202020204" pitchFamily="34" charset="0"/>
              </a:rPr>
              <a:t> We make sure we have the knowledge and skills necessary to work effectively with young people. We work in a reflective way to develop our abilities. We take account of the impact of work on ourselves.</a:t>
            </a:r>
          </a:p>
          <a:p>
            <a:pPr marL="342900" indent="-342900" fontAlgn="base">
              <a:buFont typeface="+mj-lt"/>
              <a:buAutoNum type="arabicPeriod" startAt="9"/>
            </a:pPr>
            <a:r>
              <a:rPr lang="en-GB" sz="1400" dirty="0">
                <a:latin typeface="Arial" panose="020B0604020202020204" pitchFamily="34" charset="0"/>
                <a:cs typeface="Arial" panose="020B0604020202020204" pitchFamily="34" charset="0"/>
              </a:rPr>
              <a:t>We maintain consciousness of our own values, beliefs and interests, are aware when these conflict with those of others, and approach difference respectfully.</a:t>
            </a:r>
          </a:p>
        </p:txBody>
      </p:sp>
      <p:sp>
        <p:nvSpPr>
          <p:cNvPr id="6" name="TextBox 5">
            <a:extLst>
              <a:ext uri="{FF2B5EF4-FFF2-40B4-BE49-F238E27FC236}">
                <a16:creationId xmlns:a16="http://schemas.microsoft.com/office/drawing/2014/main" id="{CD148083-4EC1-E7F9-62AF-98843F37DE89}"/>
              </a:ext>
            </a:extLst>
          </p:cNvPr>
          <p:cNvSpPr txBox="1"/>
          <p:nvPr/>
        </p:nvSpPr>
        <p:spPr>
          <a:xfrm>
            <a:off x="4495160" y="5855116"/>
            <a:ext cx="4572000" cy="369332"/>
          </a:xfrm>
          <a:prstGeom prst="rect">
            <a:avLst/>
          </a:prstGeom>
          <a:noFill/>
        </p:spPr>
        <p:txBody>
          <a:bodyPr wrap="square">
            <a:spAutoFit/>
          </a:bodyPr>
          <a:lstStyle/>
          <a:p>
            <a:pPr marL="0" indent="0" algn="r" fontAlgn="base">
              <a:buNone/>
            </a:pPr>
            <a:r>
              <a:rPr lang="en-GB" dirty="0">
                <a:latin typeface="Arial" panose="020B0604020202020204" pitchFamily="34" charset="0"/>
                <a:cs typeface="Arial" panose="020B0604020202020204" pitchFamily="34" charset="0"/>
                <a:hlinkClick r:id="rId5"/>
              </a:rPr>
              <a:t>Institute for Youth Work – Code of Ethics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9792941"/>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89643-1C91-8B4B-9C69-731CAC9EF9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D2783E-7414-7024-A588-C166D0EE17C5}"/>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Code of conduct / Group agreement</a:t>
            </a:r>
          </a:p>
        </p:txBody>
      </p:sp>
      <p:sp>
        <p:nvSpPr>
          <p:cNvPr id="3" name="Content Placeholder 2">
            <a:extLst>
              <a:ext uri="{FF2B5EF4-FFF2-40B4-BE49-F238E27FC236}">
                <a16:creationId xmlns:a16="http://schemas.microsoft.com/office/drawing/2014/main" id="{D37C4C45-E694-8F98-0C15-399F45B0EF41}"/>
              </a:ext>
            </a:extLst>
          </p:cNvPr>
          <p:cNvSpPr>
            <a:spLocks noGrp="1"/>
          </p:cNvSpPr>
          <p:nvPr>
            <p:ph idx="1"/>
          </p:nvPr>
        </p:nvSpPr>
        <p:spPr>
          <a:xfrm>
            <a:off x="551810" y="1048422"/>
            <a:ext cx="4020190" cy="4388396"/>
          </a:xfrm>
        </p:spPr>
        <p:txBody>
          <a:bodyPr>
            <a:noAutofit/>
          </a:bodyPr>
          <a:lstStyle/>
          <a:p>
            <a:r>
              <a:rPr lang="en-GB" dirty="0">
                <a:latin typeface="Arial" panose="020B0604020202020204" pitchFamily="34" charset="0"/>
                <a:cs typeface="Arial" panose="020B0604020202020204" pitchFamily="34" charset="0"/>
              </a:rPr>
              <a:t>Mutually agreed</a:t>
            </a:r>
          </a:p>
          <a:p>
            <a:r>
              <a:rPr lang="en-GB" dirty="0">
                <a:latin typeface="Arial" panose="020B0604020202020204" pitchFamily="34" charset="0"/>
                <a:cs typeface="Arial" panose="020B0604020202020204" pitchFamily="34" charset="0"/>
              </a:rPr>
              <a:t>Justified</a:t>
            </a:r>
          </a:p>
          <a:p>
            <a:r>
              <a:rPr lang="en-GB" dirty="0">
                <a:latin typeface="Arial" panose="020B0604020202020204" pitchFamily="34" charset="0"/>
                <a:cs typeface="Arial" panose="020B0604020202020204" pitchFamily="34" charset="0"/>
              </a:rPr>
              <a:t>Framed positively</a:t>
            </a:r>
          </a:p>
          <a:p>
            <a:r>
              <a:rPr lang="en-GB" dirty="0">
                <a:latin typeface="Arial" panose="020B0604020202020204" pitchFamily="34" charset="0"/>
                <a:cs typeface="Arial" panose="020B0604020202020204" pitchFamily="34" charset="0"/>
              </a:rPr>
              <a:t>On display at all times</a:t>
            </a:r>
          </a:p>
          <a:p>
            <a:pPr marL="0" indent="0">
              <a:buNone/>
            </a:pPr>
            <a:br>
              <a:rPr lang="en-GB" sz="1400"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For example:</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pPr>
              <a:lnSpc>
                <a:spcPct val="100000"/>
              </a:lnSpc>
              <a:spcBef>
                <a:spcPts val="0"/>
              </a:spcBef>
            </a:pPr>
            <a:r>
              <a:rPr lang="en-GB" dirty="0">
                <a:latin typeface="Arial" panose="020B0604020202020204" pitchFamily="34" charset="0"/>
                <a:cs typeface="Arial" panose="020B0604020202020204" pitchFamily="34" charset="0"/>
              </a:rPr>
              <a:t>Keep phones on silent</a:t>
            </a:r>
          </a:p>
          <a:p>
            <a:pPr>
              <a:lnSpc>
                <a:spcPct val="100000"/>
              </a:lnSpc>
              <a:spcBef>
                <a:spcPts val="0"/>
              </a:spcBef>
            </a:pPr>
            <a:r>
              <a:rPr lang="en-GB" dirty="0">
                <a:latin typeface="Arial" panose="020B0604020202020204" pitchFamily="34" charset="0"/>
                <a:cs typeface="Arial" panose="020B0604020202020204" pitchFamily="34" charset="0"/>
              </a:rPr>
              <a:t>Listen to others</a:t>
            </a:r>
          </a:p>
          <a:p>
            <a:pPr>
              <a:lnSpc>
                <a:spcPct val="100000"/>
              </a:lnSpc>
              <a:spcBef>
                <a:spcPts val="0"/>
              </a:spcBef>
            </a:pPr>
            <a:r>
              <a:rPr lang="en-GB" dirty="0">
                <a:latin typeface="Arial" panose="020B0604020202020204" pitchFamily="34" charset="0"/>
                <a:cs typeface="Arial" panose="020B0604020202020204" pitchFamily="34" charset="0"/>
              </a:rPr>
              <a:t>Be open minded</a:t>
            </a:r>
          </a:p>
          <a:p>
            <a:pPr>
              <a:lnSpc>
                <a:spcPct val="100000"/>
              </a:lnSpc>
              <a:spcBef>
                <a:spcPts val="0"/>
              </a:spcBef>
            </a:pPr>
            <a:r>
              <a:rPr lang="en-GB" dirty="0">
                <a:latin typeface="Arial" panose="020B0604020202020204" pitchFamily="34" charset="0"/>
                <a:cs typeface="Arial" panose="020B0604020202020204" pitchFamily="34" charset="0"/>
              </a:rPr>
              <a:t>Be non-judgemental</a:t>
            </a:r>
          </a:p>
          <a:p>
            <a:pPr>
              <a:lnSpc>
                <a:spcPct val="100000"/>
              </a:lnSpc>
              <a:spcBef>
                <a:spcPts val="0"/>
              </a:spcBef>
            </a:pPr>
            <a:r>
              <a:rPr lang="en-GB" dirty="0">
                <a:latin typeface="Arial" panose="020B0604020202020204" pitchFamily="34" charset="0"/>
                <a:cs typeface="Arial" panose="020B0604020202020204" pitchFamily="34" charset="0"/>
              </a:rPr>
              <a:t>Use respectful language</a:t>
            </a:r>
          </a:p>
          <a:p>
            <a:pPr>
              <a:lnSpc>
                <a:spcPct val="100000"/>
              </a:lnSpc>
              <a:spcBef>
                <a:spcPts val="0"/>
              </a:spcBef>
            </a:pPr>
            <a:r>
              <a:rPr lang="en-GB" dirty="0">
                <a:latin typeface="Arial" panose="020B0604020202020204" pitchFamily="34" charset="0"/>
                <a:cs typeface="Arial" panose="020B0604020202020204" pitchFamily="34" charset="0"/>
              </a:rPr>
              <a:t>Respect the premises</a:t>
            </a:r>
          </a:p>
          <a:p>
            <a:pPr>
              <a:lnSpc>
                <a:spcPct val="100000"/>
              </a:lnSpc>
              <a:spcBef>
                <a:spcPts val="0"/>
              </a:spcBef>
            </a:pPr>
            <a:r>
              <a:rPr lang="en-GB" dirty="0">
                <a:latin typeface="Arial" panose="020B0604020202020204" pitchFamily="34" charset="0"/>
                <a:cs typeface="Arial" panose="020B0604020202020204" pitchFamily="34" charset="0"/>
              </a:rPr>
              <a:t>Respect differences</a:t>
            </a:r>
          </a:p>
          <a:p>
            <a:pPr>
              <a:lnSpc>
                <a:spcPct val="100000"/>
              </a:lnSpc>
              <a:spcBef>
                <a:spcPts val="0"/>
              </a:spcBef>
            </a:pPr>
            <a:r>
              <a:rPr lang="en-GB" dirty="0">
                <a:latin typeface="Arial" panose="020B0604020202020204" pitchFamily="34" charset="0"/>
                <a:cs typeface="Arial" panose="020B0604020202020204" pitchFamily="34" charset="0"/>
              </a:rPr>
              <a:t>Take part</a:t>
            </a:r>
          </a:p>
          <a:p>
            <a:pPr>
              <a:lnSpc>
                <a:spcPct val="100000"/>
              </a:lnSpc>
              <a:spcBef>
                <a:spcPts val="0"/>
              </a:spcBef>
            </a:pPr>
            <a:r>
              <a:rPr lang="en-GB" dirty="0">
                <a:latin typeface="Arial" panose="020B0604020202020204" pitchFamily="34" charset="0"/>
                <a:cs typeface="Arial" panose="020B0604020202020204" pitchFamily="34" charset="0"/>
              </a:rPr>
              <a:t>Ask for help</a:t>
            </a:r>
          </a:p>
          <a:p>
            <a:endParaRPr lang="en-GB" dirty="0">
              <a:latin typeface="Arial" panose="020B0604020202020204" pitchFamily="34" charset="0"/>
              <a:cs typeface="Arial" panose="020B0604020202020204" pitchFamily="34" charset="0"/>
            </a:endParaRPr>
          </a:p>
        </p:txBody>
      </p:sp>
      <p:pic>
        <p:nvPicPr>
          <p:cNvPr id="5" name="Picture 4" descr="An example Code of Conduct poster with the following points listed:&#10;Keep phones on silent&#10;Listen to others&#10;Be open minded&#10;Be non-judgemental&#10;Use respectful language&#10;Respect the premises&#10;Respect differences&#10;Take part&#10;Ask for help">
            <a:extLst>
              <a:ext uri="{FF2B5EF4-FFF2-40B4-BE49-F238E27FC236}">
                <a16:creationId xmlns:a16="http://schemas.microsoft.com/office/drawing/2014/main" id="{63CDE49A-D2A3-C227-391E-7C796426722C}"/>
              </a:ext>
            </a:extLst>
          </p:cNvPr>
          <p:cNvPicPr>
            <a:picLocks noChangeAspect="1"/>
          </p:cNvPicPr>
          <p:nvPr/>
        </p:nvPicPr>
        <p:blipFill>
          <a:blip r:embed="rId3"/>
          <a:stretch>
            <a:fillRect/>
          </a:stretch>
        </p:blipFill>
        <p:spPr>
          <a:xfrm>
            <a:off x="4541949" y="1048422"/>
            <a:ext cx="4050241" cy="5122364"/>
          </a:xfrm>
          <a:prstGeom prst="rect">
            <a:avLst/>
          </a:prstGeom>
        </p:spPr>
      </p:pic>
    </p:spTree>
    <p:extLst>
      <p:ext uri="{BB962C8B-B14F-4D97-AF65-F5344CB8AC3E}">
        <p14:creationId xmlns:p14="http://schemas.microsoft.com/office/powerpoint/2010/main" val="1948446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DBE5F-1559-8BD5-5D45-F79CB9BC03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F553E3-5802-1FED-8B8E-53DF5C6F0B3E}"/>
              </a:ext>
            </a:extLst>
          </p:cNvPr>
          <p:cNvSpPr>
            <a:spLocks noGrp="1"/>
          </p:cNvSpPr>
          <p:nvPr>
            <p:ph type="title"/>
          </p:nvPr>
        </p:nvSpPr>
        <p:spPr>
          <a:xfrm>
            <a:off x="551810" y="1"/>
            <a:ext cx="7886700" cy="952820"/>
          </a:xfrm>
        </p:spPr>
        <p:txBody>
          <a:bodyPr anchor="ctr">
            <a:normAutofit/>
          </a:bodyPr>
          <a:lstStyle/>
          <a:p>
            <a:r>
              <a:rPr lang="en-US" b="1">
                <a:latin typeface="Arial" panose="020B0604020202020204" pitchFamily="34" charset="0"/>
                <a:cs typeface="Arial" panose="020B0604020202020204" pitchFamily="34" charset="0"/>
              </a:rPr>
              <a:t>Safe and supported</a:t>
            </a:r>
          </a:p>
        </p:txBody>
      </p:sp>
      <p:sp>
        <p:nvSpPr>
          <p:cNvPr id="3" name="Content Placeholder 2">
            <a:extLst>
              <a:ext uri="{FF2B5EF4-FFF2-40B4-BE49-F238E27FC236}">
                <a16:creationId xmlns:a16="http://schemas.microsoft.com/office/drawing/2014/main" id="{C165C74C-D225-8E29-8FCC-9733300DA26B}"/>
              </a:ext>
            </a:extLst>
          </p:cNvPr>
          <p:cNvSpPr>
            <a:spLocks noGrp="1"/>
          </p:cNvSpPr>
          <p:nvPr>
            <p:ph idx="1"/>
          </p:nvPr>
        </p:nvSpPr>
        <p:spPr>
          <a:xfrm>
            <a:off x="551810" y="1253331"/>
            <a:ext cx="3848100" cy="4351338"/>
          </a:xfrm>
        </p:spPr>
        <p:txBody>
          <a:bodyPr>
            <a:normAutofit/>
          </a:bodyPr>
          <a:lstStyle/>
          <a:p>
            <a:r>
              <a:rPr lang="en-GB">
                <a:latin typeface="Arial" panose="020B0604020202020204" pitchFamily="34" charset="0"/>
                <a:cs typeface="Arial" panose="020B0604020202020204" pitchFamily="34" charset="0"/>
              </a:rPr>
              <a:t>A warm welcome</a:t>
            </a:r>
          </a:p>
          <a:p>
            <a:r>
              <a:rPr lang="en-GB">
                <a:latin typeface="Arial" panose="020B0604020202020204" pitchFamily="34" charset="0"/>
                <a:cs typeface="Arial" panose="020B0604020202020204" pitchFamily="34" charset="0"/>
              </a:rPr>
              <a:t>Pro-social modelling</a:t>
            </a:r>
          </a:p>
          <a:p>
            <a:r>
              <a:rPr lang="en-GB">
                <a:latin typeface="Arial" panose="020B0604020202020204" pitchFamily="34" charset="0"/>
                <a:cs typeface="Arial" panose="020B0604020202020204" pitchFamily="34" charset="0"/>
              </a:rPr>
              <a:t>Growth mindset</a:t>
            </a:r>
          </a:p>
          <a:p>
            <a:r>
              <a:rPr lang="en-GB">
                <a:latin typeface="Arial" panose="020B0604020202020204" pitchFamily="34" charset="0"/>
                <a:cs typeface="Arial" panose="020B0604020202020204" pitchFamily="34" charset="0"/>
              </a:rPr>
              <a:t>Openness</a:t>
            </a:r>
          </a:p>
          <a:p>
            <a:r>
              <a:rPr lang="en-GB">
                <a:latin typeface="Arial" panose="020B0604020202020204" pitchFamily="34" charset="0"/>
                <a:cs typeface="Arial" panose="020B0604020202020204" pitchFamily="34" charset="0"/>
              </a:rPr>
              <a:t>Judgement free</a:t>
            </a:r>
          </a:p>
          <a:p>
            <a:r>
              <a:rPr lang="en-GB">
                <a:latin typeface="Arial" panose="020B0604020202020204" pitchFamily="34" charset="0"/>
                <a:cs typeface="Arial" panose="020B0604020202020204" pitchFamily="34" charset="0"/>
              </a:rPr>
              <a:t>Reminder of Fire Cadets values</a:t>
            </a:r>
          </a:p>
          <a:p>
            <a:pPr marL="0" indent="0">
              <a:buNone/>
            </a:pPr>
            <a:endParaRPr lang="en-GB">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84EB5871-68C7-00DA-A336-C19BCB162142}"/>
              </a:ext>
              <a:ext uri="{C183D7F6-B498-43B3-948B-1728B52AA6E4}">
                <adec:decorative xmlns:adec="http://schemas.microsoft.com/office/drawing/2017/decorative" val="1"/>
              </a:ext>
            </a:extLst>
          </p:cNvPr>
          <p:cNvPicPr>
            <a:picLocks noChangeAspect="1"/>
          </p:cNvPicPr>
          <p:nvPr/>
        </p:nvPicPr>
        <p:blipFill>
          <a:blip r:embed="rId3"/>
          <a:srcRect t="2933" r="2" b="2"/>
          <a:stretch>
            <a:fillRect/>
          </a:stretch>
        </p:blipFill>
        <p:spPr>
          <a:xfrm>
            <a:off x="4590410" y="1253331"/>
            <a:ext cx="3848100" cy="4351338"/>
          </a:xfrm>
          <a:prstGeom prst="rect">
            <a:avLst/>
          </a:prstGeom>
          <a:noFill/>
        </p:spPr>
      </p:pic>
    </p:spTree>
    <p:extLst>
      <p:ext uri="{BB962C8B-B14F-4D97-AF65-F5344CB8AC3E}">
        <p14:creationId xmlns:p14="http://schemas.microsoft.com/office/powerpoint/2010/main" val="2125535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4D84B-B6EB-E91C-1769-2C5E1B90DD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ECF1E5-822B-BCBB-2738-2A61243ADC70}"/>
              </a:ext>
            </a:extLst>
          </p:cNvPr>
          <p:cNvSpPr>
            <a:spLocks noGrp="1"/>
          </p:cNvSpPr>
          <p:nvPr>
            <p:ph type="title"/>
          </p:nvPr>
        </p:nvSpPr>
        <p:spPr>
          <a:xfrm>
            <a:off x="551810" y="1"/>
            <a:ext cx="7886700" cy="952820"/>
          </a:xfrm>
        </p:spPr>
        <p:txBody>
          <a:bodyPr anchor="ctr">
            <a:normAutofit/>
          </a:bodyPr>
          <a:lstStyle/>
          <a:p>
            <a:r>
              <a:rPr lang="en-US" b="1"/>
              <a:t>Mindset</a:t>
            </a:r>
          </a:p>
        </p:txBody>
      </p:sp>
      <p:pic>
        <p:nvPicPr>
          <p:cNvPr id="7" name="Picture 2">
            <a:extLst>
              <a:ext uri="{FF2B5EF4-FFF2-40B4-BE49-F238E27FC236}">
                <a16:creationId xmlns:a16="http://schemas.microsoft.com/office/drawing/2014/main" id="{7C5F72DD-9C3A-B450-52B2-5605759D3DCE}"/>
              </a:ext>
              <a:ext uri="{C183D7F6-B498-43B3-948B-1728B52AA6E4}">
                <adec:decorative xmlns:adec="http://schemas.microsoft.com/office/drawing/2017/decorative" val="1"/>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28650" y="952821"/>
            <a:ext cx="7886700" cy="493806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2F229CB-C1C3-ECBE-1B51-837894D374C2}"/>
              </a:ext>
            </a:extLst>
          </p:cNvPr>
          <p:cNvSpPr txBox="1">
            <a:spLocks/>
          </p:cNvSpPr>
          <p:nvPr/>
        </p:nvSpPr>
        <p:spPr>
          <a:xfrm>
            <a:off x="4744479" y="1253331"/>
            <a:ext cx="3573381" cy="4351338"/>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latin typeface="Arial" panose="020B0604020202020204" pitchFamily="34" charset="0"/>
                <a:cs typeface="Arial" panose="020B0604020202020204" pitchFamily="34" charset="0"/>
              </a:rPr>
              <a:t>Growth mindset</a:t>
            </a:r>
          </a:p>
          <a:p>
            <a:r>
              <a:rPr lang="en-GB" dirty="0">
                <a:latin typeface="Arial" panose="020B0604020202020204" pitchFamily="34" charset="0"/>
                <a:cs typeface="Arial" panose="020B0604020202020204" pitchFamily="34" charset="0"/>
              </a:rPr>
              <a:t>“Failure is an opportunity to grow”</a:t>
            </a:r>
          </a:p>
          <a:p>
            <a:r>
              <a:rPr lang="en-GB" dirty="0">
                <a:latin typeface="Arial" panose="020B0604020202020204" pitchFamily="34" charset="0"/>
                <a:cs typeface="Arial" panose="020B0604020202020204" pitchFamily="34" charset="0"/>
              </a:rPr>
              <a:t>“I can learn to do anything I want”</a:t>
            </a:r>
          </a:p>
          <a:p>
            <a:r>
              <a:rPr lang="en-GB" dirty="0">
                <a:latin typeface="Arial" panose="020B0604020202020204" pitchFamily="34" charset="0"/>
                <a:cs typeface="Arial" panose="020B0604020202020204" pitchFamily="34" charset="0"/>
              </a:rPr>
              <a:t>Challenges help me to grow”</a:t>
            </a:r>
          </a:p>
          <a:p>
            <a:r>
              <a:rPr lang="en-GB" dirty="0">
                <a:latin typeface="Arial" panose="020B0604020202020204" pitchFamily="34" charset="0"/>
                <a:cs typeface="Arial" panose="020B0604020202020204" pitchFamily="34" charset="0"/>
              </a:rPr>
              <a:t>“My effort and attitude determine my abilities”</a:t>
            </a:r>
          </a:p>
          <a:p>
            <a:r>
              <a:rPr lang="en-GB" dirty="0">
                <a:latin typeface="Arial" panose="020B0604020202020204" pitchFamily="34" charset="0"/>
                <a:cs typeface="Arial" panose="020B0604020202020204" pitchFamily="34" charset="0"/>
              </a:rPr>
              <a:t>“Feedback is constructive”</a:t>
            </a:r>
          </a:p>
          <a:p>
            <a:r>
              <a:rPr lang="en-GB" dirty="0">
                <a:latin typeface="Arial" panose="020B0604020202020204" pitchFamily="34" charset="0"/>
                <a:cs typeface="Arial" panose="020B0604020202020204" pitchFamily="34" charset="0"/>
              </a:rPr>
              <a:t>“I am inspired by the success of others”</a:t>
            </a:r>
          </a:p>
          <a:p>
            <a:r>
              <a:rPr lang="en-GB" dirty="0">
                <a:latin typeface="Arial" panose="020B0604020202020204" pitchFamily="34" charset="0"/>
                <a:cs typeface="Arial" panose="020B0604020202020204" pitchFamily="34" charset="0"/>
              </a:rPr>
              <a:t>“I like to try new things”</a:t>
            </a:r>
          </a:p>
        </p:txBody>
      </p:sp>
    </p:spTree>
    <p:extLst>
      <p:ext uri="{BB962C8B-B14F-4D97-AF65-F5344CB8AC3E}">
        <p14:creationId xmlns:p14="http://schemas.microsoft.com/office/powerpoint/2010/main" val="2474568414"/>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52B08-D78A-BBF4-871C-9288ABAEC7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9F6BC-19D7-9BBE-3E53-A887889B50C8}"/>
              </a:ext>
            </a:extLst>
          </p:cNvPr>
          <p:cNvSpPr>
            <a:spLocks noGrp="1"/>
          </p:cNvSpPr>
          <p:nvPr>
            <p:ph type="title"/>
          </p:nvPr>
        </p:nvSpPr>
        <p:spPr>
          <a:xfrm>
            <a:off x="551810" y="1"/>
            <a:ext cx="7886700" cy="952820"/>
          </a:xfrm>
        </p:spPr>
        <p:txBody>
          <a:bodyPr anchor="ctr">
            <a:normAutofit/>
          </a:bodyPr>
          <a:lstStyle/>
          <a:p>
            <a:r>
              <a:rPr lang="en-US" b="1">
                <a:latin typeface="Arial" panose="020B0604020202020204" pitchFamily="34" charset="0"/>
                <a:cs typeface="Arial" panose="020B0604020202020204" pitchFamily="34" charset="0"/>
              </a:rPr>
              <a:t>Mindset</a:t>
            </a:r>
          </a:p>
        </p:txBody>
      </p:sp>
      <p:pic>
        <p:nvPicPr>
          <p:cNvPr id="7" name="Picture 2">
            <a:extLst>
              <a:ext uri="{FF2B5EF4-FFF2-40B4-BE49-F238E27FC236}">
                <a16:creationId xmlns:a16="http://schemas.microsoft.com/office/drawing/2014/main" id="{7B113652-969C-CA4D-9880-8F63282D64A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952821"/>
            <a:ext cx="7886700" cy="493806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C08B47CD-B58C-660C-2877-AE5069B84BF8}"/>
              </a:ext>
            </a:extLst>
          </p:cNvPr>
          <p:cNvSpPr txBox="1">
            <a:spLocks/>
          </p:cNvSpPr>
          <p:nvPr/>
        </p:nvSpPr>
        <p:spPr>
          <a:xfrm>
            <a:off x="628650" y="1246186"/>
            <a:ext cx="4104408" cy="4351338"/>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latin typeface="Arial" panose="020B0604020202020204" pitchFamily="34" charset="0"/>
                <a:cs typeface="Arial" panose="020B0604020202020204" pitchFamily="34" charset="0"/>
              </a:rPr>
              <a:t>Fixed mindset</a:t>
            </a:r>
          </a:p>
          <a:p>
            <a:r>
              <a:rPr lang="en-GB" dirty="0">
                <a:latin typeface="Arial" panose="020B0604020202020204" pitchFamily="34" charset="0"/>
                <a:cs typeface="Arial" panose="020B0604020202020204" pitchFamily="34" charset="0"/>
              </a:rPr>
              <a:t>“Failure is the limit of my abilities”</a:t>
            </a:r>
          </a:p>
          <a:p>
            <a:r>
              <a:rPr lang="en-GB" dirty="0">
                <a:latin typeface="Arial" panose="020B0604020202020204" pitchFamily="34" charset="0"/>
                <a:cs typeface="Arial" panose="020B0604020202020204" pitchFamily="34" charset="0"/>
              </a:rPr>
              <a:t>“I’m either good at it or I’m not”</a:t>
            </a:r>
          </a:p>
          <a:p>
            <a:r>
              <a:rPr lang="en-GB" dirty="0">
                <a:latin typeface="Arial" panose="020B0604020202020204" pitchFamily="34" charset="0"/>
                <a:cs typeface="Arial" panose="020B0604020202020204" pitchFamily="34" charset="0"/>
              </a:rPr>
              <a:t>“My abilities are unchanging”</a:t>
            </a:r>
          </a:p>
          <a:p>
            <a:r>
              <a:rPr lang="en-GB" dirty="0">
                <a:latin typeface="Arial" panose="020B0604020202020204" pitchFamily="34" charset="0"/>
                <a:cs typeface="Arial" panose="020B0604020202020204" pitchFamily="34" charset="0"/>
              </a:rPr>
              <a:t>“I don’t like to be challenged”</a:t>
            </a:r>
          </a:p>
          <a:p>
            <a:r>
              <a:rPr lang="en-GB" dirty="0">
                <a:latin typeface="Arial" panose="020B0604020202020204" pitchFamily="34" charset="0"/>
                <a:cs typeface="Arial" panose="020B0604020202020204" pitchFamily="34" charset="0"/>
              </a:rPr>
              <a:t>“I can either do it, or I can’t”</a:t>
            </a:r>
          </a:p>
          <a:p>
            <a:r>
              <a:rPr lang="en-GB" dirty="0">
                <a:latin typeface="Arial" panose="020B0604020202020204" pitchFamily="34" charset="0"/>
                <a:cs typeface="Arial" panose="020B0604020202020204" pitchFamily="34" charset="0"/>
              </a:rPr>
              <a:t>“My potential is predetermined”</a:t>
            </a:r>
          </a:p>
          <a:p>
            <a:r>
              <a:rPr lang="en-GB" dirty="0">
                <a:latin typeface="Arial" panose="020B0604020202020204" pitchFamily="34" charset="0"/>
                <a:cs typeface="Arial" panose="020B0604020202020204" pitchFamily="34" charset="0"/>
              </a:rPr>
              <a:t>“When I’m frustrated, I give up”</a:t>
            </a:r>
          </a:p>
          <a:p>
            <a:r>
              <a:rPr lang="en-GB" dirty="0">
                <a:latin typeface="Arial" panose="020B0604020202020204" pitchFamily="34" charset="0"/>
                <a:cs typeface="Arial" panose="020B0604020202020204" pitchFamily="34" charset="0"/>
              </a:rPr>
              <a:t>“Feedback and criticism are personal”</a:t>
            </a:r>
          </a:p>
          <a:p>
            <a:r>
              <a:rPr lang="en-GB" dirty="0">
                <a:latin typeface="Arial" panose="020B0604020202020204" pitchFamily="34" charset="0"/>
                <a:cs typeface="Arial" panose="020B0604020202020204" pitchFamily="34" charset="0"/>
              </a:rPr>
              <a:t>“I stick to what I know”</a:t>
            </a:r>
          </a:p>
          <a:p>
            <a:endParaRPr lang="en-GB"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672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3AB66-6A97-6994-096D-617F2357C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2A9F50-F46F-4FB6-B510-94ED5BF35870}"/>
              </a:ext>
            </a:extLst>
          </p:cNvPr>
          <p:cNvSpPr>
            <a:spLocks noGrp="1"/>
          </p:cNvSpPr>
          <p:nvPr>
            <p:ph type="title"/>
          </p:nvPr>
        </p:nvSpPr>
        <p:spPr>
          <a:xfrm>
            <a:off x="628650" y="2952590"/>
            <a:ext cx="7886700" cy="952820"/>
          </a:xfrm>
        </p:spPr>
        <p:txBody>
          <a:bodyPr>
            <a:normAutofit fontScale="90000"/>
          </a:bodyPr>
          <a:lstStyle/>
          <a:p>
            <a:pPr algn="ctr"/>
            <a:r>
              <a:rPr lang="en-GB" sz="2800" b="1">
                <a:solidFill>
                  <a:schemeClr val="tx1"/>
                </a:solidFill>
                <a:latin typeface="Arial" panose="020B0604020202020204" pitchFamily="34" charset="0"/>
                <a:cs typeface="Arial" panose="020B0604020202020204" pitchFamily="34" charset="0"/>
              </a:rPr>
              <a:t>Looking at the following examples, work together to change the statements from fixed to growth</a:t>
            </a:r>
          </a:p>
        </p:txBody>
      </p:sp>
      <p:sp>
        <p:nvSpPr>
          <p:cNvPr id="7" name="Title 1">
            <a:extLst>
              <a:ext uri="{FF2B5EF4-FFF2-40B4-BE49-F238E27FC236}">
                <a16:creationId xmlns:a16="http://schemas.microsoft.com/office/drawing/2014/main" id="{7E95DDB8-34DE-99B6-6C97-089BD54A4ADF}"/>
              </a:ext>
            </a:extLst>
          </p:cNvPr>
          <p:cNvSpPr txBox="1">
            <a:spLocks/>
          </p:cNvSpPr>
          <p:nvPr/>
        </p:nvSpPr>
        <p:spPr>
          <a:xfrm>
            <a:off x="551810" y="1"/>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b="1">
                <a:latin typeface="Arial" panose="020B0604020202020204" pitchFamily="34" charset="0"/>
                <a:cs typeface="Arial" panose="020B0604020202020204" pitchFamily="34" charset="0"/>
              </a:rPr>
              <a:t>Group activity</a:t>
            </a:r>
          </a:p>
        </p:txBody>
      </p:sp>
    </p:spTree>
    <p:extLst>
      <p:ext uri="{BB962C8B-B14F-4D97-AF65-F5344CB8AC3E}">
        <p14:creationId xmlns:p14="http://schemas.microsoft.com/office/powerpoint/2010/main" val="1705219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D4AED-9AD3-FB56-B5DB-9F1EC9EB6C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6091A4-27FC-4C44-91A3-E4F08966136E}"/>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Change from fixed to growth</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F9057C8-2150-432C-6BC4-E80B68968D76}"/>
              </a:ext>
            </a:extLst>
          </p:cNvPr>
          <p:cNvSpPr>
            <a:spLocks noGrp="1"/>
          </p:cNvSpPr>
          <p:nvPr>
            <p:ph idx="1"/>
          </p:nvPr>
        </p:nvSpPr>
        <p:spPr>
          <a:xfrm>
            <a:off x="551810" y="1183729"/>
            <a:ext cx="8082524" cy="4388396"/>
          </a:xfrm>
        </p:spPr>
        <p:txBody>
          <a:bodyPr>
            <a:noAutofit/>
          </a:bodyPr>
          <a:lstStyle/>
          <a:p>
            <a:pPr marL="0" indent="0" algn="just">
              <a:lnSpc>
                <a:spcPct val="100000"/>
              </a:lnSpc>
              <a:buNone/>
            </a:pPr>
            <a:r>
              <a:rPr lang="en-GB" sz="2000" dirty="0">
                <a:latin typeface="Arial" panose="020B0604020202020204" pitchFamily="34" charset="0"/>
                <a:cs typeface="Arial" panose="020B0604020202020204" pitchFamily="34" charset="0"/>
              </a:rPr>
              <a:t>"I'm just not good at it, so there's no point in trying." </a:t>
            </a:r>
          </a:p>
          <a:p>
            <a:pPr marL="0" indent="0" algn="just">
              <a:lnSpc>
                <a:spcPct val="100000"/>
              </a:lnSpc>
              <a:buNone/>
            </a:pPr>
            <a:r>
              <a:rPr lang="en-GB" sz="2000" dirty="0">
                <a:latin typeface="Arial" panose="020B0604020202020204" pitchFamily="34" charset="0"/>
                <a:cs typeface="Arial" panose="020B0604020202020204" pitchFamily="34" charset="0"/>
              </a:rPr>
              <a:t>"I've always been bad at fitness, so I'll never be able to do it." </a:t>
            </a:r>
          </a:p>
          <a:p>
            <a:pPr marL="0" indent="0" algn="just">
              <a:lnSpc>
                <a:spcPct val="100000"/>
              </a:lnSpc>
              <a:buNone/>
            </a:pPr>
            <a:r>
              <a:rPr lang="en-GB" sz="2000" dirty="0">
                <a:latin typeface="Arial" panose="020B0604020202020204" pitchFamily="34" charset="0"/>
                <a:cs typeface="Arial" panose="020B0604020202020204" pitchFamily="34" charset="0"/>
              </a:rPr>
              <a:t>"I'm not smart enough to understand this." </a:t>
            </a:r>
          </a:p>
          <a:p>
            <a:pPr marL="0" indent="0" algn="just">
              <a:lnSpc>
                <a:spcPct val="100000"/>
              </a:lnSpc>
              <a:buNone/>
            </a:pPr>
            <a:r>
              <a:rPr lang="en-GB" sz="2000" dirty="0">
                <a:latin typeface="Arial" panose="020B0604020202020204" pitchFamily="34" charset="0"/>
                <a:cs typeface="Arial" panose="020B0604020202020204" pitchFamily="34" charset="0"/>
              </a:rPr>
              <a:t>"I've made it, I know everything there is to know." </a:t>
            </a:r>
          </a:p>
          <a:p>
            <a:pPr marL="0" indent="0" algn="just">
              <a:lnSpc>
                <a:spcPct val="100000"/>
              </a:lnSpc>
              <a:buNone/>
            </a:pPr>
            <a:r>
              <a:rPr lang="en-GB" sz="2000" dirty="0">
                <a:latin typeface="Arial" panose="020B0604020202020204" pitchFamily="34" charset="0"/>
                <a:cs typeface="Arial" panose="020B0604020202020204" pitchFamily="34" charset="0"/>
              </a:rPr>
              <a:t>"There's no point in trying if I'm going to fail." </a:t>
            </a:r>
          </a:p>
          <a:p>
            <a:pPr marL="0" indent="0" algn="just">
              <a:lnSpc>
                <a:spcPct val="100000"/>
              </a:lnSpc>
              <a:buNone/>
            </a:pPr>
            <a:r>
              <a:rPr lang="en-GB" sz="2000" dirty="0">
                <a:latin typeface="Arial" panose="020B0604020202020204" pitchFamily="34" charset="0"/>
                <a:cs typeface="Arial" panose="020B0604020202020204" pitchFamily="34" charset="0"/>
              </a:rPr>
              <a:t>"I take feedback as a personal attack." </a:t>
            </a:r>
          </a:p>
          <a:p>
            <a:pPr marL="0" indent="0" algn="just">
              <a:lnSpc>
                <a:spcPct val="100000"/>
              </a:lnSpc>
              <a:buNone/>
            </a:pPr>
            <a:r>
              <a:rPr lang="en-GB" sz="2000" dirty="0">
                <a:latin typeface="Arial" panose="020B0604020202020204" pitchFamily="34" charset="0"/>
                <a:cs typeface="Arial" panose="020B0604020202020204" pitchFamily="34" charset="0"/>
              </a:rPr>
              <a:t>"I feel threatened/intimidated when others are doing well." </a:t>
            </a:r>
          </a:p>
          <a:p>
            <a:pPr marL="0" indent="0" algn="just">
              <a:lnSpc>
                <a:spcPct val="100000"/>
              </a:lnSpc>
              <a:buNone/>
            </a:pPr>
            <a:r>
              <a:rPr lang="en-GB" sz="2000" dirty="0">
                <a:latin typeface="Arial" panose="020B0604020202020204" pitchFamily="34" charset="0"/>
                <a:cs typeface="Arial" panose="020B0604020202020204" pitchFamily="34" charset="0"/>
              </a:rPr>
              <a:t>"I can't learn now; it's too late." </a:t>
            </a:r>
          </a:p>
        </p:txBody>
      </p:sp>
    </p:spTree>
    <p:extLst>
      <p:ext uri="{BB962C8B-B14F-4D97-AF65-F5344CB8AC3E}">
        <p14:creationId xmlns:p14="http://schemas.microsoft.com/office/powerpoint/2010/main" val="2834868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60843-E5C5-1FF3-C434-63AF261EF0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207471-05D3-BD2C-B3D4-E1ACD7628B73}"/>
              </a:ext>
            </a:extLst>
          </p:cNvPr>
          <p:cNvSpPr>
            <a:spLocks noGrp="1"/>
          </p:cNvSpPr>
          <p:nvPr>
            <p:ph type="title"/>
          </p:nvPr>
        </p:nvSpPr>
        <p:spPr>
          <a:xfrm>
            <a:off x="551810" y="1"/>
            <a:ext cx="7886700" cy="952820"/>
          </a:xfrm>
        </p:spPr>
        <p:txBody>
          <a:bodyPr anchor="ctr">
            <a:normAutofit/>
          </a:bodyPr>
          <a:lstStyle/>
          <a:p>
            <a:r>
              <a:rPr lang="en-US" b="1" dirty="0">
                <a:latin typeface="Arial" panose="020B0604020202020204" pitchFamily="34" charset="0"/>
                <a:cs typeface="Arial" panose="020B0604020202020204" pitchFamily="34" charset="0"/>
              </a:rPr>
              <a:t>Conflict Resolution / De-escalation Strategies</a:t>
            </a:r>
          </a:p>
        </p:txBody>
      </p:sp>
      <p:pic>
        <p:nvPicPr>
          <p:cNvPr id="5" name="Content Placeholder 4">
            <a:extLst>
              <a:ext uri="{FF2B5EF4-FFF2-40B4-BE49-F238E27FC236}">
                <a16:creationId xmlns:a16="http://schemas.microsoft.com/office/drawing/2014/main" id="{D534E2AA-9FBE-E4F2-5DDB-D42C89CB8C82}"/>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551810" y="1079157"/>
            <a:ext cx="3582005" cy="4712043"/>
          </a:xfrm>
          <a:prstGeom prst="rect">
            <a:avLst/>
          </a:prstGeom>
        </p:spPr>
      </p:pic>
      <p:sp>
        <p:nvSpPr>
          <p:cNvPr id="6" name="TextBox 5">
            <a:extLst>
              <a:ext uri="{FF2B5EF4-FFF2-40B4-BE49-F238E27FC236}">
                <a16:creationId xmlns:a16="http://schemas.microsoft.com/office/drawing/2014/main" id="{6E9D6DD5-E758-352A-393D-732E029125E6}"/>
              </a:ext>
            </a:extLst>
          </p:cNvPr>
          <p:cNvSpPr txBox="1"/>
          <p:nvPr/>
        </p:nvSpPr>
        <p:spPr>
          <a:xfrm>
            <a:off x="4572000" y="1079157"/>
            <a:ext cx="3866510" cy="5196294"/>
          </a:xfrm>
          <a:prstGeom prst="rect">
            <a:avLst/>
          </a:prstGeom>
          <a:noFill/>
        </p:spPr>
        <p:txBody>
          <a:bodyPr wrap="square">
            <a:spAutoFit/>
          </a:bodyPr>
          <a:lstStyle/>
          <a:p>
            <a:pPr marL="0" indent="0">
              <a:spcBef>
                <a:spcPts val="1000"/>
              </a:spcBef>
              <a:buNone/>
            </a:pPr>
            <a:r>
              <a:rPr lang="en-GB" sz="2000" b="1" dirty="0">
                <a:latin typeface="Arial" panose="020B0604020202020204" pitchFamily="34" charset="0"/>
                <a:cs typeface="Arial" panose="020B0604020202020204" pitchFamily="34" charset="0"/>
              </a:rPr>
              <a:t>T.H.I.N.K technique</a:t>
            </a:r>
          </a:p>
          <a:p>
            <a:pPr marL="285750" indent="-285750">
              <a:spcBef>
                <a:spcPts val="1000"/>
              </a:spcBef>
              <a:buFont typeface="Arial" panose="020B0604020202020204" pitchFamily="34" charset="0"/>
              <a:buChar char="•"/>
            </a:pPr>
            <a:r>
              <a:rPr lang="en-GB" sz="2000" dirty="0">
                <a:latin typeface="Arial" panose="020B0604020202020204" pitchFamily="34" charset="0"/>
                <a:cs typeface="Arial" panose="020B0604020202020204" pitchFamily="34" charset="0"/>
              </a:rPr>
              <a:t>Is it true?</a:t>
            </a:r>
          </a:p>
          <a:p>
            <a:pPr marL="285750" indent="-285750">
              <a:spcBef>
                <a:spcPts val="1000"/>
              </a:spcBef>
              <a:buFont typeface="Arial" panose="020B0604020202020204" pitchFamily="34" charset="0"/>
              <a:buChar char="•"/>
            </a:pPr>
            <a:r>
              <a:rPr lang="en-GB" sz="2000" dirty="0">
                <a:latin typeface="Arial" panose="020B0604020202020204" pitchFamily="34" charset="0"/>
                <a:cs typeface="Arial" panose="020B0604020202020204" pitchFamily="34" charset="0"/>
              </a:rPr>
              <a:t>Is it helpful?</a:t>
            </a:r>
          </a:p>
          <a:p>
            <a:pPr marL="285750" indent="-285750">
              <a:spcBef>
                <a:spcPts val="1000"/>
              </a:spcBef>
              <a:buFont typeface="Arial" panose="020B0604020202020204" pitchFamily="34" charset="0"/>
              <a:buChar char="•"/>
            </a:pPr>
            <a:r>
              <a:rPr lang="en-GB" sz="2000" dirty="0">
                <a:latin typeface="Arial" panose="020B0604020202020204" pitchFamily="34" charset="0"/>
                <a:cs typeface="Arial" panose="020B0604020202020204" pitchFamily="34" charset="0"/>
              </a:rPr>
              <a:t>Is it inspiring?</a:t>
            </a:r>
          </a:p>
          <a:p>
            <a:pPr marL="285750" indent="-285750">
              <a:spcBef>
                <a:spcPts val="1000"/>
              </a:spcBef>
              <a:buFont typeface="Arial" panose="020B0604020202020204" pitchFamily="34" charset="0"/>
              <a:buChar char="•"/>
            </a:pPr>
            <a:r>
              <a:rPr lang="en-GB" sz="2000" dirty="0">
                <a:latin typeface="Arial" panose="020B0604020202020204" pitchFamily="34" charset="0"/>
                <a:cs typeface="Arial" panose="020B0604020202020204" pitchFamily="34" charset="0"/>
              </a:rPr>
              <a:t>Is it necessary</a:t>
            </a:r>
          </a:p>
          <a:p>
            <a:pPr marL="285750" indent="-285750">
              <a:spcBef>
                <a:spcPts val="1000"/>
              </a:spcBef>
              <a:buFont typeface="Arial" panose="020B0604020202020204" pitchFamily="34" charset="0"/>
              <a:buChar char="•"/>
            </a:pPr>
            <a:r>
              <a:rPr lang="en-GB" sz="2000" dirty="0">
                <a:latin typeface="Arial" panose="020B0604020202020204" pitchFamily="34" charset="0"/>
                <a:cs typeface="Arial" panose="020B0604020202020204" pitchFamily="34" charset="0"/>
              </a:rPr>
              <a:t>Is it kind?</a:t>
            </a:r>
          </a:p>
          <a:p>
            <a:pPr marL="285750" indent="-285750">
              <a:spcBef>
                <a:spcPts val="1000"/>
              </a:spcBef>
              <a:buFont typeface="Arial" panose="020B0604020202020204" pitchFamily="34" charset="0"/>
              <a:buChar char="•"/>
            </a:pPr>
            <a:endParaRPr lang="en-GB" sz="2000" dirty="0">
              <a:latin typeface="Arial" panose="020B0604020202020204" pitchFamily="34" charset="0"/>
              <a:cs typeface="Arial" panose="020B0604020202020204" pitchFamily="34" charset="0"/>
            </a:endParaRPr>
          </a:p>
          <a:p>
            <a:pPr marL="285750" indent="-285750">
              <a:spcBef>
                <a:spcPts val="1000"/>
              </a:spcBef>
              <a:buFont typeface="Arial" panose="020B0604020202020204" pitchFamily="34" charset="0"/>
              <a:buChar char="•"/>
            </a:pPr>
            <a:endParaRPr lang="en-GB" sz="2000" dirty="0">
              <a:latin typeface="Arial" panose="020B0604020202020204" pitchFamily="34" charset="0"/>
              <a:cs typeface="Arial" panose="020B0604020202020204" pitchFamily="34" charset="0"/>
            </a:endParaRPr>
          </a:p>
          <a:p>
            <a:pPr marL="285750" indent="-285750">
              <a:spcBef>
                <a:spcPts val="1000"/>
              </a:spcBef>
              <a:buFont typeface="Arial" panose="020B0604020202020204" pitchFamily="34" charset="0"/>
              <a:buChar char="•"/>
            </a:pPr>
            <a:endParaRPr lang="en-GB" sz="2000" dirty="0">
              <a:latin typeface="Arial" panose="020B0604020202020204" pitchFamily="34" charset="0"/>
              <a:cs typeface="Arial" panose="020B0604020202020204" pitchFamily="34" charset="0"/>
            </a:endParaRPr>
          </a:p>
          <a:p>
            <a:pPr marL="285750" indent="-285750">
              <a:spcBef>
                <a:spcPts val="1000"/>
              </a:spcBef>
              <a:buFont typeface="Arial" panose="020B0604020202020204" pitchFamily="34" charset="0"/>
              <a:buChar char="•"/>
            </a:pPr>
            <a:endParaRPr lang="en-GB" sz="2000" dirty="0">
              <a:latin typeface="Arial" panose="020B0604020202020204" pitchFamily="34" charset="0"/>
              <a:cs typeface="Arial" panose="020B0604020202020204" pitchFamily="34" charset="0"/>
            </a:endParaRPr>
          </a:p>
          <a:p>
            <a:pPr marL="285750" indent="-285750">
              <a:spcBef>
                <a:spcPts val="1000"/>
              </a:spcBef>
              <a:buFont typeface="Arial" panose="020B0604020202020204" pitchFamily="34" charset="0"/>
              <a:buChar char="•"/>
            </a:pPr>
            <a:endParaRPr lang="en-GB" sz="2000" dirty="0">
              <a:latin typeface="Arial" panose="020B0604020202020204" pitchFamily="34" charset="0"/>
              <a:cs typeface="Arial" panose="020B0604020202020204" pitchFamily="34" charset="0"/>
            </a:endParaRPr>
          </a:p>
          <a:p>
            <a:pPr algn="r">
              <a:spcBef>
                <a:spcPts val="1000"/>
              </a:spcBef>
            </a:pPr>
            <a:r>
              <a:rPr lang="en-GB" sz="2000" dirty="0">
                <a:latin typeface="Arial" panose="020B0604020202020204" pitchFamily="34" charset="0"/>
                <a:cs typeface="Arial" panose="020B0604020202020204" pitchFamily="34" charset="0"/>
                <a:hlinkClick r:id="rId4"/>
              </a:rPr>
              <a:t>Tiffany Nguyen - Pinterest</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4504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27926-D50E-CA27-C1E1-395910BD7E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945878-7746-A191-9A59-0213E274D06D}"/>
              </a:ext>
            </a:extLst>
          </p:cNvPr>
          <p:cNvSpPr>
            <a:spLocks noGrp="1"/>
          </p:cNvSpPr>
          <p:nvPr>
            <p:ph type="title"/>
          </p:nvPr>
        </p:nvSpPr>
        <p:spPr>
          <a:xfrm>
            <a:off x="551810" y="1"/>
            <a:ext cx="7886700" cy="952820"/>
          </a:xfrm>
        </p:spPr>
        <p:txBody>
          <a:bodyPr anchor="ctr">
            <a:normAutofit/>
          </a:bodyPr>
          <a:lstStyle/>
          <a:p>
            <a:r>
              <a:rPr lang="en-US" b="1" dirty="0">
                <a:latin typeface="Arial" panose="020B0604020202020204" pitchFamily="34" charset="0"/>
                <a:cs typeface="Arial" panose="020B0604020202020204" pitchFamily="34" charset="0"/>
              </a:rPr>
              <a:t>Conflict Resolution / De-escalation Strategies</a:t>
            </a:r>
          </a:p>
        </p:txBody>
      </p:sp>
      <p:pic>
        <p:nvPicPr>
          <p:cNvPr id="4" name="Picture 3">
            <a:extLst>
              <a:ext uri="{FF2B5EF4-FFF2-40B4-BE49-F238E27FC236}">
                <a16:creationId xmlns:a16="http://schemas.microsoft.com/office/drawing/2014/main" id="{485FEA98-72E8-5A65-D879-1A9F2C4801A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56156" y="1079157"/>
            <a:ext cx="3736034" cy="47120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Content Placeholder 5">
            <a:extLst>
              <a:ext uri="{FF2B5EF4-FFF2-40B4-BE49-F238E27FC236}">
                <a16:creationId xmlns:a16="http://schemas.microsoft.com/office/drawing/2014/main" id="{143AAF7C-61DF-4992-8D7E-BA527CED94E1}"/>
              </a:ext>
            </a:extLst>
          </p:cNvPr>
          <p:cNvSpPr txBox="1">
            <a:spLocks/>
          </p:cNvSpPr>
          <p:nvPr/>
        </p:nvSpPr>
        <p:spPr>
          <a:xfrm>
            <a:off x="551811" y="1066800"/>
            <a:ext cx="4020190" cy="4351338"/>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b="1" dirty="0">
                <a:latin typeface="Arial" panose="020B0604020202020204" pitchFamily="34" charset="0"/>
                <a:cs typeface="Arial" panose="020B0604020202020204" pitchFamily="34" charset="0"/>
              </a:rPr>
              <a:t>De-escalation strategies </a:t>
            </a:r>
          </a:p>
          <a:p>
            <a:r>
              <a:rPr lang="en-GB" sz="2000" dirty="0">
                <a:latin typeface="Arial" panose="020B0604020202020204" pitchFamily="34" charset="0"/>
                <a:cs typeface="Arial" panose="020B0604020202020204" pitchFamily="34" charset="0"/>
              </a:rPr>
              <a:t>Take an empathetic, non-judgemental approach</a:t>
            </a:r>
          </a:p>
          <a:p>
            <a:r>
              <a:rPr lang="en-GB" sz="2000" dirty="0">
                <a:latin typeface="Arial" panose="020B0604020202020204" pitchFamily="34" charset="0"/>
                <a:cs typeface="Arial" panose="020B0604020202020204" pitchFamily="34" charset="0"/>
              </a:rPr>
              <a:t>Respect personal space</a:t>
            </a:r>
          </a:p>
          <a:p>
            <a:r>
              <a:rPr lang="en-GB" sz="2000" dirty="0">
                <a:latin typeface="Arial" panose="020B0604020202020204" pitchFamily="34" charset="0"/>
                <a:cs typeface="Arial" panose="020B0604020202020204" pitchFamily="34" charset="0"/>
              </a:rPr>
              <a:t>Use non-verbal communications</a:t>
            </a:r>
          </a:p>
          <a:p>
            <a:r>
              <a:rPr lang="en-GB" sz="2000" dirty="0">
                <a:latin typeface="Arial" panose="020B0604020202020204" pitchFamily="34" charset="0"/>
                <a:cs typeface="Arial" panose="020B0604020202020204" pitchFamily="34" charset="0"/>
              </a:rPr>
              <a:t>Consistent, calm, professional behaviour</a:t>
            </a:r>
          </a:p>
          <a:p>
            <a:r>
              <a:rPr lang="en-GB" sz="2000" dirty="0">
                <a:latin typeface="Arial" panose="020B0604020202020204" pitchFamily="34" charset="0"/>
                <a:cs typeface="Arial" panose="020B0604020202020204" pitchFamily="34" charset="0"/>
              </a:rPr>
              <a:t>Focus on feelings</a:t>
            </a:r>
          </a:p>
          <a:p>
            <a:r>
              <a:rPr lang="en-GB" sz="2000" dirty="0">
                <a:latin typeface="Arial" panose="020B0604020202020204" pitchFamily="34" charset="0"/>
                <a:cs typeface="Arial" panose="020B0604020202020204" pitchFamily="34" charset="0"/>
              </a:rPr>
              <a:t>Change the environment</a:t>
            </a:r>
          </a:p>
          <a:p>
            <a:r>
              <a:rPr lang="en-GB" sz="2000" dirty="0">
                <a:latin typeface="Arial" panose="020B0604020202020204" pitchFamily="34" charset="0"/>
                <a:cs typeface="Arial" panose="020B0604020202020204" pitchFamily="34" charset="0"/>
              </a:rPr>
              <a:t>Allow time for change</a:t>
            </a:r>
          </a:p>
        </p:txBody>
      </p:sp>
    </p:spTree>
    <p:extLst>
      <p:ext uri="{BB962C8B-B14F-4D97-AF65-F5344CB8AC3E}">
        <p14:creationId xmlns:p14="http://schemas.microsoft.com/office/powerpoint/2010/main" val="783609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DF57D-03B0-14CC-6690-E550542F22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B126A-6201-2627-8671-F69DB225B636}"/>
              </a:ext>
            </a:extLst>
          </p:cNvPr>
          <p:cNvSpPr>
            <a:spLocks noGrp="1"/>
          </p:cNvSpPr>
          <p:nvPr>
            <p:ph type="title"/>
          </p:nvPr>
        </p:nvSpPr>
        <p:spPr>
          <a:xfrm>
            <a:off x="551810" y="1"/>
            <a:ext cx="7886700" cy="952820"/>
          </a:xfrm>
        </p:spPr>
        <p:txBody>
          <a:bodyPr anchor="ctr">
            <a:normAutofit/>
          </a:bodyPr>
          <a:lstStyle/>
          <a:p>
            <a:r>
              <a:rPr lang="en-US" b="1">
                <a:latin typeface="Arial" panose="020B0604020202020204" pitchFamily="34" charset="0"/>
                <a:cs typeface="Arial" panose="020B0604020202020204" pitchFamily="34" charset="0"/>
              </a:rPr>
              <a:t>Group activity</a:t>
            </a:r>
          </a:p>
        </p:txBody>
      </p:sp>
      <p:sp>
        <p:nvSpPr>
          <p:cNvPr id="7" name="Title 1">
            <a:extLst>
              <a:ext uri="{FF2B5EF4-FFF2-40B4-BE49-F238E27FC236}">
                <a16:creationId xmlns:a16="http://schemas.microsoft.com/office/drawing/2014/main" id="{E1DE7D29-39D4-FCEC-7F29-A4C628C6D14D}"/>
              </a:ext>
            </a:extLst>
          </p:cNvPr>
          <p:cNvSpPr txBox="1">
            <a:spLocks/>
          </p:cNvSpPr>
          <p:nvPr/>
        </p:nvSpPr>
        <p:spPr>
          <a:xfrm>
            <a:off x="628650" y="2952590"/>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sz="2800" b="1">
                <a:solidFill>
                  <a:schemeClr val="tx1"/>
                </a:solidFill>
                <a:latin typeface="Arial" panose="020B0604020202020204" pitchFamily="34" charset="0"/>
                <a:cs typeface="Arial" panose="020B0604020202020204" pitchFamily="34" charset="0"/>
              </a:rPr>
              <a:t>Challenging scenarios</a:t>
            </a:r>
          </a:p>
        </p:txBody>
      </p:sp>
    </p:spTree>
    <p:extLst>
      <p:ext uri="{BB962C8B-B14F-4D97-AF65-F5344CB8AC3E}">
        <p14:creationId xmlns:p14="http://schemas.microsoft.com/office/powerpoint/2010/main" val="2974260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D0E38-3004-3722-2474-3DF071496A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304B9F-0EB7-FCB9-67C1-78267FCF6F97}"/>
              </a:ext>
            </a:extLst>
          </p:cNvPr>
          <p:cNvSpPr>
            <a:spLocks noGrp="1"/>
          </p:cNvSpPr>
          <p:nvPr>
            <p:ph type="title"/>
          </p:nvPr>
        </p:nvSpPr>
        <p:spPr>
          <a:xfrm>
            <a:off x="628650" y="2952590"/>
            <a:ext cx="7886700" cy="952820"/>
          </a:xfrm>
        </p:spPr>
        <p:txBody>
          <a:bodyPr>
            <a:normAutofit fontScale="90000"/>
          </a:bodyPr>
          <a:lstStyle/>
          <a:p>
            <a:pPr algn="ctr"/>
            <a:r>
              <a:rPr lang="en-GB" sz="2800" b="1">
                <a:solidFill>
                  <a:schemeClr val="tx1"/>
                </a:solidFill>
                <a:latin typeface="Arial" panose="020B0604020202020204" pitchFamily="34" charset="0"/>
                <a:cs typeface="Arial" panose="020B0604020202020204" pitchFamily="34" charset="0"/>
              </a:rPr>
              <a:t>During a wet hose run, Lenny decides to spray water all over the rest of the group and instructors.</a:t>
            </a:r>
          </a:p>
        </p:txBody>
      </p:sp>
      <p:sp>
        <p:nvSpPr>
          <p:cNvPr id="7" name="Title 1">
            <a:extLst>
              <a:ext uri="{FF2B5EF4-FFF2-40B4-BE49-F238E27FC236}">
                <a16:creationId xmlns:a16="http://schemas.microsoft.com/office/drawing/2014/main" id="{D1741744-31C2-EA63-33AA-3EFD874E92A4}"/>
              </a:ext>
            </a:extLst>
          </p:cNvPr>
          <p:cNvSpPr txBox="1">
            <a:spLocks/>
          </p:cNvSpPr>
          <p:nvPr/>
        </p:nvSpPr>
        <p:spPr>
          <a:xfrm>
            <a:off x="551810" y="1"/>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b="1">
                <a:latin typeface="Arial" panose="020B0604020202020204" pitchFamily="34" charset="0"/>
                <a:cs typeface="Arial" panose="020B0604020202020204" pitchFamily="34" charset="0"/>
              </a:rPr>
              <a:t>Scenario 1</a:t>
            </a:r>
          </a:p>
        </p:txBody>
      </p:sp>
    </p:spTree>
    <p:extLst>
      <p:ext uri="{BB962C8B-B14F-4D97-AF65-F5344CB8AC3E}">
        <p14:creationId xmlns:p14="http://schemas.microsoft.com/office/powerpoint/2010/main" val="81116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27CAA-8BFA-4223-D099-22B5448148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1BDBE9-2EA6-D9D3-E939-D9C0067C24A0}"/>
              </a:ext>
            </a:extLst>
          </p:cNvPr>
          <p:cNvSpPr>
            <a:spLocks noGrp="1"/>
          </p:cNvSpPr>
          <p:nvPr>
            <p:ph type="title"/>
          </p:nvPr>
        </p:nvSpPr>
        <p:spPr>
          <a:xfrm>
            <a:off x="628650" y="2952590"/>
            <a:ext cx="7886700" cy="952820"/>
          </a:xfrm>
        </p:spPr>
        <p:txBody>
          <a:bodyPr>
            <a:normAutofit fontScale="90000"/>
          </a:bodyPr>
          <a:lstStyle/>
          <a:p>
            <a:r>
              <a:rPr lang="en-GB" sz="2800" b="1">
                <a:solidFill>
                  <a:schemeClr val="tx1"/>
                </a:solidFill>
                <a:latin typeface="Arial" panose="020B0604020202020204" pitchFamily="34" charset="0"/>
                <a:cs typeface="Arial" panose="020B0604020202020204" pitchFamily="34" charset="0"/>
              </a:rPr>
              <a:t>You have just introduced the next activity which is going to be a drill outside. Billy says they don’t want to do it.</a:t>
            </a:r>
          </a:p>
        </p:txBody>
      </p:sp>
      <p:sp>
        <p:nvSpPr>
          <p:cNvPr id="7" name="Title 1">
            <a:extLst>
              <a:ext uri="{FF2B5EF4-FFF2-40B4-BE49-F238E27FC236}">
                <a16:creationId xmlns:a16="http://schemas.microsoft.com/office/drawing/2014/main" id="{F7E2B1C8-7138-9306-D7E8-06467458BBA9}"/>
              </a:ext>
            </a:extLst>
          </p:cNvPr>
          <p:cNvSpPr txBox="1">
            <a:spLocks/>
          </p:cNvSpPr>
          <p:nvPr/>
        </p:nvSpPr>
        <p:spPr>
          <a:xfrm>
            <a:off x="551810" y="1"/>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b="1">
                <a:latin typeface="Arial" panose="020B0604020202020204" pitchFamily="34" charset="0"/>
                <a:cs typeface="Arial" panose="020B0604020202020204" pitchFamily="34" charset="0"/>
              </a:rPr>
              <a:t>Scenario 2</a:t>
            </a:r>
          </a:p>
        </p:txBody>
      </p:sp>
    </p:spTree>
    <p:extLst>
      <p:ext uri="{BB962C8B-B14F-4D97-AF65-F5344CB8AC3E}">
        <p14:creationId xmlns:p14="http://schemas.microsoft.com/office/powerpoint/2010/main" val="3704587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1B887-C239-153F-6F7F-4713C68BE2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C1860D-3515-EBC5-6EDB-1C35A5DB3286}"/>
              </a:ext>
            </a:extLst>
          </p:cNvPr>
          <p:cNvSpPr>
            <a:spLocks noGrp="1"/>
          </p:cNvSpPr>
          <p:nvPr>
            <p:ph type="title"/>
          </p:nvPr>
        </p:nvSpPr>
        <p:spPr>
          <a:xfrm>
            <a:off x="628650" y="2952590"/>
            <a:ext cx="7886700" cy="952820"/>
          </a:xfrm>
        </p:spPr>
        <p:txBody>
          <a:bodyPr>
            <a:normAutofit fontScale="90000"/>
          </a:bodyPr>
          <a:lstStyle/>
          <a:p>
            <a:pPr algn="ctr"/>
            <a:r>
              <a:rPr lang="en-GB" sz="2800" b="1">
                <a:solidFill>
                  <a:schemeClr val="tx1"/>
                </a:solidFill>
                <a:latin typeface="Arial" panose="020B0604020202020204" pitchFamily="34" charset="0"/>
                <a:cs typeface="Arial" panose="020B0604020202020204" pitchFamily="34" charset="0"/>
              </a:rPr>
              <a:t>Tommy comes to cadets, you say hello and he ignores you.  You ask him to put his phone away and he tells you to f*** off.</a:t>
            </a:r>
          </a:p>
        </p:txBody>
      </p:sp>
      <p:sp>
        <p:nvSpPr>
          <p:cNvPr id="7" name="Title 1">
            <a:extLst>
              <a:ext uri="{FF2B5EF4-FFF2-40B4-BE49-F238E27FC236}">
                <a16:creationId xmlns:a16="http://schemas.microsoft.com/office/drawing/2014/main" id="{B27C6371-6199-7F84-5F24-8895A2553499}"/>
              </a:ext>
            </a:extLst>
          </p:cNvPr>
          <p:cNvSpPr txBox="1">
            <a:spLocks/>
          </p:cNvSpPr>
          <p:nvPr/>
        </p:nvSpPr>
        <p:spPr>
          <a:xfrm>
            <a:off x="551810" y="1"/>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b="1">
                <a:latin typeface="Arial" panose="020B0604020202020204" pitchFamily="34" charset="0"/>
                <a:cs typeface="Arial" panose="020B0604020202020204" pitchFamily="34" charset="0"/>
              </a:rPr>
              <a:t>Scenario 3</a:t>
            </a:r>
          </a:p>
        </p:txBody>
      </p:sp>
    </p:spTree>
    <p:extLst>
      <p:ext uri="{BB962C8B-B14F-4D97-AF65-F5344CB8AC3E}">
        <p14:creationId xmlns:p14="http://schemas.microsoft.com/office/powerpoint/2010/main" val="563762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81671-B020-81EC-E9EF-D5CE06F121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59F0FD-606A-BABF-21E1-08A23FA968DA}"/>
              </a:ext>
            </a:extLst>
          </p:cNvPr>
          <p:cNvSpPr>
            <a:spLocks noGrp="1"/>
          </p:cNvSpPr>
          <p:nvPr>
            <p:ph type="title"/>
          </p:nvPr>
        </p:nvSpPr>
        <p:spPr>
          <a:xfrm>
            <a:off x="628650" y="2952590"/>
            <a:ext cx="7886700" cy="952820"/>
          </a:xfrm>
        </p:spPr>
        <p:txBody>
          <a:bodyPr>
            <a:normAutofit fontScale="90000"/>
          </a:bodyPr>
          <a:lstStyle/>
          <a:p>
            <a:pPr algn="ctr"/>
            <a:r>
              <a:rPr lang="en-GB" sz="2800" b="1">
                <a:solidFill>
                  <a:schemeClr val="tx1"/>
                </a:solidFill>
                <a:latin typeface="Arial" panose="020B0604020202020204" pitchFamily="34" charset="0"/>
                <a:ea typeface="Verdana"/>
                <a:cs typeface="Arial" panose="020B0604020202020204" pitchFamily="34" charset="0"/>
              </a:rPr>
              <a:t>Cara and Jonny were on the drill yard.  They started pushing each other around and then it turned into a fist fight.</a:t>
            </a:r>
          </a:p>
        </p:txBody>
      </p:sp>
      <p:sp>
        <p:nvSpPr>
          <p:cNvPr id="7" name="Title 1">
            <a:extLst>
              <a:ext uri="{FF2B5EF4-FFF2-40B4-BE49-F238E27FC236}">
                <a16:creationId xmlns:a16="http://schemas.microsoft.com/office/drawing/2014/main" id="{993BADD7-8BB3-8327-AA78-F06D9CEC4EC0}"/>
              </a:ext>
            </a:extLst>
          </p:cNvPr>
          <p:cNvSpPr txBox="1">
            <a:spLocks/>
          </p:cNvSpPr>
          <p:nvPr/>
        </p:nvSpPr>
        <p:spPr>
          <a:xfrm>
            <a:off x="551810" y="1"/>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b="1">
                <a:latin typeface="Arial" panose="020B0604020202020204" pitchFamily="34" charset="0"/>
                <a:cs typeface="Arial" panose="020B0604020202020204" pitchFamily="34" charset="0"/>
              </a:rPr>
              <a:t>Scenario 4</a:t>
            </a:r>
          </a:p>
        </p:txBody>
      </p:sp>
    </p:spTree>
    <p:extLst>
      <p:ext uri="{BB962C8B-B14F-4D97-AF65-F5344CB8AC3E}">
        <p14:creationId xmlns:p14="http://schemas.microsoft.com/office/powerpoint/2010/main" val="712776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C2F28-B920-A83B-B589-A76ED9E376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AA0B7A-3563-6761-244F-CAFE1598D5BB}"/>
              </a:ext>
            </a:extLst>
          </p:cNvPr>
          <p:cNvSpPr>
            <a:spLocks noGrp="1"/>
          </p:cNvSpPr>
          <p:nvPr>
            <p:ph type="title"/>
          </p:nvPr>
        </p:nvSpPr>
        <p:spPr>
          <a:xfrm>
            <a:off x="628650" y="2952590"/>
            <a:ext cx="7886700" cy="952820"/>
          </a:xfrm>
        </p:spPr>
        <p:txBody>
          <a:bodyPr>
            <a:normAutofit fontScale="90000"/>
          </a:bodyPr>
          <a:lstStyle/>
          <a:p>
            <a:r>
              <a:rPr lang="en-GB" sz="2800" b="1">
                <a:solidFill>
                  <a:schemeClr val="tx1"/>
                </a:solidFill>
                <a:latin typeface="Arial" panose="020B0604020202020204" pitchFamily="34" charset="0"/>
                <a:cs typeface="Arial" panose="020B0604020202020204" pitchFamily="34" charset="0"/>
              </a:rPr>
              <a:t>Natalie comes to cadets withdrawn.  She tells you that her mum and boyfriend had an argument, and he hit her.</a:t>
            </a:r>
          </a:p>
        </p:txBody>
      </p:sp>
      <p:sp>
        <p:nvSpPr>
          <p:cNvPr id="7" name="Title 1">
            <a:extLst>
              <a:ext uri="{FF2B5EF4-FFF2-40B4-BE49-F238E27FC236}">
                <a16:creationId xmlns:a16="http://schemas.microsoft.com/office/drawing/2014/main" id="{6C71702E-5AE9-15E5-6A36-BC955C1E28DD}"/>
              </a:ext>
            </a:extLst>
          </p:cNvPr>
          <p:cNvSpPr txBox="1">
            <a:spLocks/>
          </p:cNvSpPr>
          <p:nvPr/>
        </p:nvSpPr>
        <p:spPr>
          <a:xfrm>
            <a:off x="551810" y="1"/>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b="1">
                <a:latin typeface="Arial" panose="020B0604020202020204" pitchFamily="34" charset="0"/>
                <a:cs typeface="Arial" panose="020B0604020202020204" pitchFamily="34" charset="0"/>
              </a:rPr>
              <a:t>Scenario 5</a:t>
            </a:r>
          </a:p>
        </p:txBody>
      </p:sp>
    </p:spTree>
    <p:extLst>
      <p:ext uri="{BB962C8B-B14F-4D97-AF65-F5344CB8AC3E}">
        <p14:creationId xmlns:p14="http://schemas.microsoft.com/office/powerpoint/2010/main" val="1994325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A9B4F-302F-2026-B6C9-C59BADE325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8B9EBC-345D-D78B-82E1-4AF5C3A43565}"/>
              </a:ext>
            </a:extLst>
          </p:cNvPr>
          <p:cNvSpPr>
            <a:spLocks noGrp="1"/>
          </p:cNvSpPr>
          <p:nvPr>
            <p:ph type="title"/>
          </p:nvPr>
        </p:nvSpPr>
        <p:spPr>
          <a:xfrm>
            <a:off x="628650" y="2952590"/>
            <a:ext cx="7886700" cy="952820"/>
          </a:xfrm>
        </p:spPr>
        <p:txBody>
          <a:bodyPr>
            <a:normAutofit/>
          </a:bodyPr>
          <a:lstStyle/>
          <a:p>
            <a:r>
              <a:rPr lang="en-GB" sz="2800" b="1">
                <a:solidFill>
                  <a:schemeClr val="tx1"/>
                </a:solidFill>
                <a:latin typeface="Arial" panose="020B0604020202020204" pitchFamily="34" charset="0"/>
                <a:cs typeface="Arial" panose="020B0604020202020204" pitchFamily="34" charset="0"/>
              </a:rPr>
              <a:t>Tyler keeps coming to cadets 20-30 minutes late with no prior notification.</a:t>
            </a:r>
          </a:p>
        </p:txBody>
      </p:sp>
      <p:sp>
        <p:nvSpPr>
          <p:cNvPr id="7" name="Title 1">
            <a:extLst>
              <a:ext uri="{FF2B5EF4-FFF2-40B4-BE49-F238E27FC236}">
                <a16:creationId xmlns:a16="http://schemas.microsoft.com/office/drawing/2014/main" id="{EF7F4538-F06A-7E39-1766-111D10A96534}"/>
              </a:ext>
            </a:extLst>
          </p:cNvPr>
          <p:cNvSpPr txBox="1">
            <a:spLocks/>
          </p:cNvSpPr>
          <p:nvPr/>
        </p:nvSpPr>
        <p:spPr>
          <a:xfrm>
            <a:off x="551810" y="1"/>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b="1">
                <a:latin typeface="Arial" panose="020B0604020202020204" pitchFamily="34" charset="0"/>
                <a:cs typeface="Arial" panose="020B0604020202020204" pitchFamily="34" charset="0"/>
              </a:rPr>
              <a:t>Scenario 6</a:t>
            </a:r>
          </a:p>
        </p:txBody>
      </p:sp>
    </p:spTree>
    <p:extLst>
      <p:ext uri="{BB962C8B-B14F-4D97-AF65-F5344CB8AC3E}">
        <p14:creationId xmlns:p14="http://schemas.microsoft.com/office/powerpoint/2010/main" val="71702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FBCA1-6E2C-C9DD-FE3E-6FC87CF4E3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0C5977-180E-906F-6A4B-518FD022184B}"/>
              </a:ext>
            </a:extLst>
          </p:cNvPr>
          <p:cNvSpPr>
            <a:spLocks noGrp="1"/>
          </p:cNvSpPr>
          <p:nvPr>
            <p:ph type="title"/>
          </p:nvPr>
        </p:nvSpPr>
        <p:spPr/>
        <p:txBody>
          <a:bodyPr>
            <a:normAutofit/>
          </a:bodyPr>
          <a:lstStyle/>
          <a:p>
            <a:r>
              <a:rPr lang="en-GB">
                <a:solidFill>
                  <a:schemeClr val="tx1"/>
                </a:solidFill>
                <a:latin typeface="Arial" panose="020B0604020202020204" pitchFamily="34" charset="0"/>
                <a:cs typeface="Arial" panose="020B0604020202020204" pitchFamily="34" charset="0"/>
              </a:rPr>
              <a:t>Section 2</a:t>
            </a:r>
          </a:p>
        </p:txBody>
      </p:sp>
      <p:sp>
        <p:nvSpPr>
          <p:cNvPr id="3" name="Text Placeholder 2">
            <a:extLst>
              <a:ext uri="{FF2B5EF4-FFF2-40B4-BE49-F238E27FC236}">
                <a16:creationId xmlns:a16="http://schemas.microsoft.com/office/drawing/2014/main" id="{8F760EAA-9A80-702D-F5F2-5CE13AAC70B1}"/>
              </a:ext>
            </a:extLst>
          </p:cNvPr>
          <p:cNvSpPr>
            <a:spLocks noGrp="1"/>
          </p:cNvSpPr>
          <p:nvPr>
            <p:ph type="body" idx="1"/>
          </p:nvPr>
        </p:nvSpPr>
        <p:spPr/>
        <p:txBody>
          <a:bodyPr/>
          <a:lstStyle/>
          <a:p>
            <a:r>
              <a:rPr lang="en-GB">
                <a:latin typeface="Arial" panose="020B0604020202020204" pitchFamily="34" charset="0"/>
                <a:cs typeface="Arial" panose="020B0604020202020204" pitchFamily="34" charset="0"/>
              </a:rPr>
              <a:t>Health and safety on the drill ground</a:t>
            </a:r>
          </a:p>
        </p:txBody>
      </p:sp>
    </p:spTree>
    <p:extLst>
      <p:ext uri="{BB962C8B-B14F-4D97-AF65-F5344CB8AC3E}">
        <p14:creationId xmlns:p14="http://schemas.microsoft.com/office/powerpoint/2010/main" val="29109816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3DA43-1C10-8668-FA22-4884D5CB8E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E99CBD-E9AC-D329-E8EC-E2D8A3178461}"/>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Introduction to health, safety and wellbeing</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59601B4-5FC0-7E17-34B1-026E06ADCCE8}"/>
              </a:ext>
            </a:extLst>
          </p:cNvPr>
          <p:cNvSpPr>
            <a:spLocks noGrp="1"/>
          </p:cNvSpPr>
          <p:nvPr>
            <p:ph idx="1"/>
          </p:nvPr>
        </p:nvSpPr>
        <p:spPr>
          <a:xfrm>
            <a:off x="342260" y="952821"/>
            <a:ext cx="7020565" cy="4795040"/>
          </a:xfrm>
        </p:spPr>
        <p:txBody>
          <a:bodyPr>
            <a:noAutofit/>
          </a:bodyPr>
          <a:lstStyle/>
          <a:p>
            <a:pPr marL="0" indent="0">
              <a:lnSpc>
                <a:spcPct val="100000"/>
              </a:lnSpc>
              <a:buNone/>
            </a:pPr>
            <a:r>
              <a:rPr lang="en-GB" sz="1700" b="1" dirty="0">
                <a:latin typeface="Arial" panose="020B0604020202020204" pitchFamily="34" charset="0"/>
                <a:cs typeface="Arial" panose="020B0604020202020204" pitchFamily="34" charset="0"/>
              </a:rPr>
              <a:t>Purpose</a:t>
            </a:r>
            <a:br>
              <a:rPr lang="en-GB" sz="1700" dirty="0">
                <a:latin typeface="Arial" panose="020B0604020202020204" pitchFamily="34" charset="0"/>
                <a:cs typeface="Arial" panose="020B0604020202020204" pitchFamily="34" charset="0"/>
              </a:rPr>
            </a:br>
            <a:r>
              <a:rPr lang="en-GB" sz="1700" dirty="0">
                <a:latin typeface="Arial" panose="020B0604020202020204" pitchFamily="34" charset="0"/>
                <a:cs typeface="Arial" panose="020B0604020202020204" pitchFamily="34" charset="0"/>
              </a:rPr>
              <a:t>To ensure cadet instructors maintain the highest standards of safety and safeguarding when delivering a Fire Cadets session. </a:t>
            </a:r>
          </a:p>
          <a:p>
            <a:pPr marL="0" indent="0" algn="just">
              <a:lnSpc>
                <a:spcPct val="100000"/>
              </a:lnSpc>
              <a:buNone/>
            </a:pPr>
            <a:r>
              <a:rPr lang="en-GB" sz="1700" b="1" dirty="0">
                <a:latin typeface="Arial" panose="020B0604020202020204" pitchFamily="34" charset="0"/>
                <a:cs typeface="Arial" panose="020B0604020202020204" pitchFamily="34" charset="0"/>
              </a:rPr>
              <a:t>Safe Cadets, Safe Staff, Safe Service </a:t>
            </a:r>
          </a:p>
          <a:p>
            <a:pPr marL="0" indent="0" algn="just">
              <a:lnSpc>
                <a:spcPct val="100000"/>
              </a:lnSpc>
              <a:buNone/>
            </a:pPr>
            <a:endParaRPr lang="en-GB" sz="1700" dirty="0">
              <a:latin typeface="Arial" panose="020B0604020202020204" pitchFamily="34" charset="0"/>
              <a:cs typeface="Arial" panose="020B0604020202020204" pitchFamily="34" charset="0"/>
            </a:endParaRPr>
          </a:p>
          <a:p>
            <a:pPr marL="0" indent="0" algn="just">
              <a:lnSpc>
                <a:spcPct val="100000"/>
              </a:lnSpc>
              <a:buNone/>
            </a:pPr>
            <a:r>
              <a:rPr lang="en-GB" sz="1700" dirty="0">
                <a:latin typeface="Arial" panose="020B0604020202020204" pitchFamily="34" charset="0"/>
                <a:cs typeface="Arial" panose="020B0604020202020204" pitchFamily="34" charset="0"/>
              </a:rPr>
              <a:t>Key priorities:</a:t>
            </a:r>
          </a:p>
          <a:p>
            <a:pPr algn="just">
              <a:lnSpc>
                <a:spcPct val="100000"/>
              </a:lnSpc>
            </a:pPr>
            <a:r>
              <a:rPr lang="en-GB" sz="1700" dirty="0">
                <a:latin typeface="Arial" panose="020B0604020202020204" pitchFamily="34" charset="0"/>
                <a:cs typeface="Arial" panose="020B0604020202020204" pitchFamily="34" charset="0"/>
              </a:rPr>
              <a:t>Protect cadets and staff</a:t>
            </a:r>
          </a:p>
          <a:p>
            <a:pPr algn="just">
              <a:lnSpc>
                <a:spcPct val="100000"/>
              </a:lnSpc>
            </a:pPr>
            <a:r>
              <a:rPr lang="en-GB" sz="1700" dirty="0">
                <a:latin typeface="Arial" panose="020B0604020202020204" pitchFamily="34" charset="0"/>
                <a:cs typeface="Arial" panose="020B0604020202020204" pitchFamily="34" charset="0"/>
              </a:rPr>
              <a:t>Minimise risk</a:t>
            </a:r>
          </a:p>
          <a:p>
            <a:pPr algn="just">
              <a:lnSpc>
                <a:spcPct val="100000"/>
              </a:lnSpc>
            </a:pPr>
            <a:r>
              <a:rPr lang="en-GB" sz="1700" dirty="0">
                <a:latin typeface="Arial" panose="020B0604020202020204" pitchFamily="34" charset="0"/>
                <a:cs typeface="Arial" panose="020B0604020202020204" pitchFamily="34" charset="0"/>
              </a:rPr>
              <a:t>Create a safe, inclusive learning environment</a:t>
            </a:r>
          </a:p>
          <a:p>
            <a:pPr marL="0" indent="0" algn="just">
              <a:lnSpc>
                <a:spcPct val="100000"/>
              </a:lnSpc>
              <a:buNone/>
            </a:pPr>
            <a:endParaRPr lang="en-GB" sz="1700" dirty="0">
              <a:latin typeface="Arial" panose="020B0604020202020204" pitchFamily="34" charset="0"/>
              <a:cs typeface="Arial" panose="020B0604020202020204" pitchFamily="34" charset="0"/>
            </a:endParaRPr>
          </a:p>
          <a:p>
            <a:pPr marL="0" indent="0">
              <a:lnSpc>
                <a:spcPct val="100000"/>
              </a:lnSpc>
              <a:buNone/>
            </a:pPr>
            <a:r>
              <a:rPr lang="en-GB" sz="1700" dirty="0">
                <a:latin typeface="Arial" panose="020B0604020202020204" pitchFamily="34" charset="0"/>
                <a:cs typeface="Arial" panose="020B0604020202020204" pitchFamily="34" charset="0"/>
              </a:rPr>
              <a:t>Ensure that all Fire Cadet instructors/Leads are utilising and familiarising themselves with </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NFCC’s </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hlinkClick r:id="rId3"/>
              </a:rPr>
              <a:t>Fire and Rescue Service Manual: Youth Drill Ground Training and Development</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lang="en-GB" sz="1700" dirty="0">
                <a:latin typeface="Arial" panose="020B0604020202020204" pitchFamily="34" charset="0"/>
                <a:cs typeface="Arial" panose="020B0604020202020204" pitchFamily="34" charset="0"/>
              </a:rPr>
              <a:t>(Pages 26 to 48)</a:t>
            </a:r>
          </a:p>
          <a:p>
            <a:pPr marL="0" indent="0" algn="just">
              <a:lnSpc>
                <a:spcPct val="100000"/>
              </a:lnSpc>
              <a:buNone/>
            </a:pPr>
            <a:endParaRPr lang="en-GB" sz="1700" i="1" dirty="0">
              <a:latin typeface="Arial" panose="020B0604020202020204" pitchFamily="34" charset="0"/>
              <a:cs typeface="Arial" panose="020B0604020202020204" pitchFamily="34" charset="0"/>
            </a:endParaRPr>
          </a:p>
        </p:txBody>
      </p:sp>
      <p:pic>
        <p:nvPicPr>
          <p:cNvPr id="4" name="Picture 2" descr="Image of a 4 stage Plan, Do, Check, Act cycle, depicting the iterative approach to health and safety.">
            <a:extLst>
              <a:ext uri="{FF2B5EF4-FFF2-40B4-BE49-F238E27FC236}">
                <a16:creationId xmlns:a16="http://schemas.microsoft.com/office/drawing/2014/main" id="{0AAC1F94-4FA5-F787-8994-3724A4F3833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668" b="89844" l="9082" r="89844">
                        <a14:foregroundMark x1="44727" y1="9668" x2="44727" y2="9668"/>
                        <a14:foregroundMark x1="25879" y1="29785" x2="25879" y2="29785"/>
                        <a14:foregroundMark x1="9082" y1="42285" x2="9082" y2="42285"/>
                        <a14:foregroundMark x1="15723" y1="58789" x2="15723" y2="58789"/>
                        <a14:foregroundMark x1="19043" y1="67383" x2="19043" y2="67383"/>
                        <a14:foregroundMark x1="32520" y1="66113" x2="32520" y2="66113"/>
                        <a14:foregroundMark x1="28223" y1="65430" x2="28223" y2="65430"/>
                        <a14:foregroundMark x1="28711" y1="68164" x2="28711" y2="68164"/>
                        <a14:foregroundMark x1="74219" y1="67188" x2="74219" y2="67188"/>
                        <a14:foregroundMark x1="78809" y1="65625" x2="78809" y2="65625"/>
                        <a14:foregroundMark x1="73242" y1="67383" x2="73242" y2="67383"/>
                        <a14:foregroundMark x1="66406" y1="67969" x2="66406" y2="67969"/>
                        <a14:foregroundMark x1="66895" y1="20117" x2="66895" y2="20117"/>
                        <a14:foregroundMark x1="69629" y1="61035" x2="69629" y2="61035"/>
                        <a14:foregroundMark x1="65625" y1="20117" x2="65625" y2="20117"/>
                        <a14:foregroundMark x1="65625" y1="20117" x2="65625" y2="20117"/>
                        <a14:foregroundMark x1="61816" y1="22168" x2="61816" y2="22168"/>
                        <a14:foregroundMark x1="61816" y1="22168" x2="70215" y2="39648"/>
                        <a14:foregroundMark x1="70215" y1="39648" x2="78320" y2="44043"/>
                        <a14:foregroundMark x1="75781" y1="59766" x2="54883" y2="85254"/>
                        <a14:foregroundMark x1="60254" y1="29297" x2="60254" y2="29297"/>
                        <a14:foregroundMark x1="71484" y1="29492" x2="71484" y2="29492"/>
                        <a14:foregroundMark x1="70410" y1="30078" x2="70410" y2="30078"/>
                        <a14:foregroundMark x1="70703" y1="29297" x2="70703" y2="29297"/>
                        <a14:foregroundMark x1="20605" y1="54199" x2="20605" y2="54199"/>
                        <a14:foregroundMark x1="20605" y1="54199" x2="32813" y2="60059"/>
                        <a14:foregroundMark x1="33789" y1="76367" x2="47266" y2="77637"/>
                      </a14:backgroundRemoval>
                    </a14:imgEffect>
                  </a14:imgLayer>
                </a14:imgProps>
              </a:ext>
              <a:ext uri="{28A0092B-C50C-407E-A947-70E740481C1C}">
                <a14:useLocalDpi xmlns:a14="http://schemas.microsoft.com/office/drawing/2010/main" val="0"/>
              </a:ext>
            </a:extLst>
          </a:blip>
          <a:srcRect/>
          <a:stretch>
            <a:fillRect/>
          </a:stretch>
        </p:blipFill>
        <p:spPr bwMode="auto">
          <a:xfrm>
            <a:off x="5757887" y="1905641"/>
            <a:ext cx="2680623" cy="2680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qr code with dots&#10;&#10;AI-generated content may be incorrect.">
            <a:extLst>
              <a:ext uri="{FF2B5EF4-FFF2-40B4-BE49-F238E27FC236}">
                <a16:creationId xmlns:a16="http://schemas.microsoft.com/office/drawing/2014/main" id="{45C1F7B2-B722-8956-FCB7-2F7458899938}"/>
              </a:ext>
            </a:extLst>
          </p:cNvPr>
          <p:cNvPicPr>
            <a:picLocks noChangeAspect="1"/>
          </p:cNvPicPr>
          <p:nvPr/>
        </p:nvPicPr>
        <p:blipFill>
          <a:blip r:embed="rId6"/>
          <a:stretch>
            <a:fillRect/>
          </a:stretch>
        </p:blipFill>
        <p:spPr>
          <a:xfrm>
            <a:off x="7804387" y="5245781"/>
            <a:ext cx="1268246" cy="1268246"/>
          </a:xfrm>
          <a:prstGeom prst="rect">
            <a:avLst/>
          </a:prstGeom>
        </p:spPr>
      </p:pic>
    </p:spTree>
    <p:extLst>
      <p:ext uri="{BB962C8B-B14F-4D97-AF65-F5344CB8AC3E}">
        <p14:creationId xmlns:p14="http://schemas.microsoft.com/office/powerpoint/2010/main" val="2989571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97C00-2AA4-D667-83A3-D010188C23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2A4962-9CD7-08FA-45B6-0C6021408FBC}"/>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Drill ground safety: core principles </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1B6FE59-9C7E-827A-C143-9B67F1C47E8E}"/>
              </a:ext>
            </a:extLst>
          </p:cNvPr>
          <p:cNvSpPr>
            <a:spLocks noGrp="1"/>
          </p:cNvSpPr>
          <p:nvPr>
            <p:ph idx="1"/>
          </p:nvPr>
        </p:nvSpPr>
        <p:spPr>
          <a:xfrm>
            <a:off x="200743" y="952821"/>
            <a:ext cx="8742514" cy="5056248"/>
          </a:xfrm>
        </p:spPr>
        <p:txBody>
          <a:bodyPr>
            <a:noAutofit/>
          </a:bodyPr>
          <a:lstStyle/>
          <a:p>
            <a:pPr>
              <a:lnSpc>
                <a:spcPct val="114000"/>
              </a:lnSpc>
            </a:pPr>
            <a:r>
              <a:rPr lang="en-GB">
                <a:latin typeface="Arial" panose="020B0604020202020204" pitchFamily="34" charset="0"/>
                <a:cs typeface="Arial" panose="020B0604020202020204" pitchFamily="34" charset="0"/>
              </a:rPr>
              <a:t>Adhere to fire and rescue service Youth Drill Ground associated risk assessments for drill ground practices and classroom-based activities</a:t>
            </a:r>
          </a:p>
          <a:p>
            <a:pPr>
              <a:lnSpc>
                <a:spcPct val="114000"/>
              </a:lnSpc>
            </a:pPr>
            <a:r>
              <a:rPr lang="en-GB">
                <a:latin typeface="Arial" panose="020B0604020202020204" pitchFamily="34" charset="0"/>
                <a:cs typeface="Arial" panose="020B0604020202020204" pitchFamily="34" charset="0"/>
              </a:rPr>
              <a:t>Adhere to individual cadets’ risk assessments</a:t>
            </a:r>
          </a:p>
          <a:p>
            <a:pPr>
              <a:lnSpc>
                <a:spcPct val="114000"/>
              </a:lnSpc>
            </a:pPr>
            <a:r>
              <a:rPr lang="en-GB">
                <a:latin typeface="Arial" panose="020B0604020202020204" pitchFamily="34" charset="0"/>
                <a:cs typeface="Arial" panose="020B0604020202020204" pitchFamily="34" charset="0"/>
              </a:rPr>
              <a:t>Always complete a dynamic risk assessment</a:t>
            </a:r>
          </a:p>
          <a:p>
            <a:pPr>
              <a:lnSpc>
                <a:spcPct val="114000"/>
              </a:lnSpc>
            </a:pPr>
            <a:r>
              <a:rPr lang="en-GB">
                <a:latin typeface="Arial" panose="020B0604020202020204" pitchFamily="34" charset="0"/>
                <a:cs typeface="Arial" panose="020B0604020202020204" pitchFamily="34" charset="0"/>
              </a:rPr>
              <a:t>Remove any hazards and clear obstructions during pre-checks</a:t>
            </a:r>
          </a:p>
          <a:p>
            <a:pPr>
              <a:lnSpc>
                <a:spcPct val="114000"/>
              </a:lnSpc>
            </a:pPr>
            <a:r>
              <a:rPr lang="en-GB">
                <a:latin typeface="Arial" panose="020B0604020202020204" pitchFamily="34" charset="0"/>
                <a:cs typeface="Arial" panose="020B0604020202020204" pitchFamily="34" charset="0"/>
              </a:rPr>
              <a:t>Ensure suitable PPE is provided and worn at all times</a:t>
            </a:r>
          </a:p>
          <a:p>
            <a:pPr>
              <a:lnSpc>
                <a:spcPct val="114000"/>
              </a:lnSpc>
            </a:pPr>
            <a:r>
              <a:rPr lang="en-GB">
                <a:latin typeface="Arial" panose="020B0604020202020204" pitchFamily="34" charset="0"/>
                <a:cs typeface="Arial" panose="020B0604020202020204" pitchFamily="34" charset="0"/>
              </a:rPr>
              <a:t>Keep clear safe working zones (cones, barriers, gateways, traffic management)</a:t>
            </a:r>
          </a:p>
          <a:p>
            <a:pPr>
              <a:lnSpc>
                <a:spcPct val="114000"/>
              </a:lnSpc>
            </a:pPr>
            <a:r>
              <a:rPr lang="en-GB">
                <a:latin typeface="Arial" panose="020B0604020202020204" pitchFamily="34" charset="0"/>
                <a:cs typeface="Arial" panose="020B0604020202020204" pitchFamily="34" charset="0"/>
              </a:rPr>
              <a:t>Establish clear communication signals (refer to NFCC Youth Drill Ground Manual) </a:t>
            </a:r>
          </a:p>
          <a:p>
            <a:pPr>
              <a:lnSpc>
                <a:spcPct val="114000"/>
              </a:lnSpc>
            </a:pPr>
            <a:r>
              <a:rPr lang="en-GB">
                <a:latin typeface="Arial" panose="020B0604020202020204" pitchFamily="34" charset="0"/>
                <a:cs typeface="Arial" panose="020B0604020202020204" pitchFamily="34" charset="0"/>
              </a:rPr>
              <a:t>Maintaining minimum supervisory ratios as guided by NFCC (1:5 drill ground, 1:10 classroom) – no Lone Working</a:t>
            </a:r>
          </a:p>
          <a:p>
            <a:pPr>
              <a:lnSpc>
                <a:spcPct val="114000"/>
              </a:lnSpc>
            </a:pPr>
            <a:r>
              <a:rPr lang="en-GB">
                <a:latin typeface="Arial" panose="020B0604020202020204" pitchFamily="34" charset="0"/>
                <a:cs typeface="Arial" panose="020B0604020202020204" pitchFamily="34" charset="0"/>
              </a:rPr>
              <a:t>Equipment testing as per service direction</a:t>
            </a:r>
          </a:p>
          <a:p>
            <a:pPr>
              <a:lnSpc>
                <a:spcPct val="114000"/>
              </a:lnSpc>
            </a:pPr>
            <a:r>
              <a:rPr lang="en-GB">
                <a:latin typeface="Arial" panose="020B0604020202020204" pitchFamily="34" charset="0"/>
                <a:cs typeface="Arial" panose="020B0604020202020204" pitchFamily="34" charset="0"/>
              </a:rPr>
              <a:t>PPE checks</a:t>
            </a:r>
          </a:p>
        </p:txBody>
      </p:sp>
    </p:spTree>
    <p:extLst>
      <p:ext uri="{BB962C8B-B14F-4D97-AF65-F5344CB8AC3E}">
        <p14:creationId xmlns:p14="http://schemas.microsoft.com/office/powerpoint/2010/main" val="16532286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DEBDF-02AA-F2CD-4691-46C1F36FEE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B54A92-05A9-30C6-64FE-9B4E731F41CB}"/>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Instructor responsibilities (Health and safety)</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3FE96EC-B2DF-89D8-DB0E-DCF72C675759}"/>
              </a:ext>
            </a:extLst>
          </p:cNvPr>
          <p:cNvSpPr>
            <a:spLocks noGrp="1"/>
          </p:cNvSpPr>
          <p:nvPr>
            <p:ph idx="1"/>
          </p:nvPr>
        </p:nvSpPr>
        <p:spPr>
          <a:xfrm>
            <a:off x="551810" y="1183729"/>
            <a:ext cx="8082524" cy="4388396"/>
          </a:xfrm>
        </p:spPr>
        <p:txBody>
          <a:bodyPr>
            <a:noAutofit/>
          </a:bodyPr>
          <a:lstStyle/>
          <a:p>
            <a:pPr algn="just">
              <a:lnSpc>
                <a:spcPct val="100000"/>
              </a:lnSpc>
            </a:pPr>
            <a:r>
              <a:rPr lang="en-GB">
                <a:latin typeface="Arial" panose="020B0604020202020204" pitchFamily="34" charset="0"/>
                <a:cs typeface="Arial" panose="020B0604020202020204" pitchFamily="34" charset="0"/>
              </a:rPr>
              <a:t>Arriving early and inspecting the drill ground for hazards (slips, trips, sharp objects, weather conditions)</a:t>
            </a:r>
          </a:p>
          <a:p>
            <a:pPr algn="just">
              <a:lnSpc>
                <a:spcPct val="100000"/>
              </a:lnSpc>
            </a:pPr>
            <a:r>
              <a:rPr lang="en-GB">
                <a:latin typeface="Arial" panose="020B0604020202020204" pitchFamily="34" charset="0"/>
                <a:cs typeface="Arial" panose="020B0604020202020204" pitchFamily="34" charset="0"/>
              </a:rPr>
              <a:t>Check all equipment is fit for use and meets safety criterion</a:t>
            </a:r>
          </a:p>
          <a:p>
            <a:pPr algn="just">
              <a:lnSpc>
                <a:spcPct val="100000"/>
              </a:lnSpc>
            </a:pPr>
            <a:r>
              <a:rPr lang="en-GB">
                <a:latin typeface="Arial" panose="020B0604020202020204" pitchFamily="34" charset="0"/>
                <a:cs typeface="Arial" panose="020B0604020202020204" pitchFamily="34" charset="0"/>
              </a:rPr>
              <a:t>Managing welfare, checking that all cadets and staff are fit to participate before and after activities</a:t>
            </a:r>
          </a:p>
          <a:p>
            <a:pPr algn="just">
              <a:lnSpc>
                <a:spcPct val="100000"/>
              </a:lnSpc>
            </a:pPr>
            <a:r>
              <a:rPr lang="en-GB">
                <a:latin typeface="Arial" panose="020B0604020202020204" pitchFamily="34" charset="0"/>
                <a:cs typeface="Arial" panose="020B0604020202020204" pitchFamily="34" charset="0"/>
              </a:rPr>
              <a:t>Clear safety brief before every activity</a:t>
            </a:r>
          </a:p>
          <a:p>
            <a:pPr algn="just">
              <a:lnSpc>
                <a:spcPct val="100000"/>
              </a:lnSpc>
            </a:pPr>
            <a:r>
              <a:rPr lang="en-GB">
                <a:latin typeface="Arial" panose="020B0604020202020204" pitchFamily="34" charset="0"/>
                <a:cs typeface="Arial" panose="020B0604020202020204" pitchFamily="34" charset="0"/>
              </a:rPr>
              <a:t>Maintain constant visual contact and employ dynamic risk assessment into practice throughout the activities </a:t>
            </a:r>
          </a:p>
          <a:p>
            <a:pPr algn="just">
              <a:lnSpc>
                <a:spcPct val="100000"/>
              </a:lnSpc>
            </a:pPr>
            <a:r>
              <a:rPr lang="en-GB">
                <a:latin typeface="Arial" panose="020B0604020202020204" pitchFamily="34" charset="0"/>
                <a:cs typeface="Arial" panose="020B0604020202020204" pitchFamily="34" charset="0"/>
              </a:rPr>
              <a:t>Cease activity immediately if unsafe and use of correct commands (“REST” by Instructor or “STILL” by anyone including Cadets)</a:t>
            </a:r>
          </a:p>
        </p:txBody>
      </p:sp>
    </p:spTree>
    <p:extLst>
      <p:ext uri="{BB962C8B-B14F-4D97-AF65-F5344CB8AC3E}">
        <p14:creationId xmlns:p14="http://schemas.microsoft.com/office/powerpoint/2010/main" val="4287960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27362-3ED4-FE19-0D7F-219C9FA6F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5DD12-01DC-D069-530B-1C995120CB34}"/>
              </a:ext>
            </a:extLst>
          </p:cNvPr>
          <p:cNvSpPr>
            <a:spLocks noGrp="1"/>
          </p:cNvSpPr>
          <p:nvPr>
            <p:ph type="title"/>
          </p:nvPr>
        </p:nvSpPr>
        <p:spPr/>
        <p:txBody>
          <a:bodyPr/>
          <a:lstStyle/>
          <a:p>
            <a:r>
              <a:rPr lang="en-GB" b="1"/>
              <a:t>Risk assessment</a:t>
            </a:r>
            <a:endParaRPr lang="en-US" b="1"/>
          </a:p>
        </p:txBody>
      </p:sp>
      <p:pic>
        <p:nvPicPr>
          <p:cNvPr id="6" name="Content Placeholder 2">
            <a:extLst>
              <a:ext uri="{FF2B5EF4-FFF2-40B4-BE49-F238E27FC236}">
                <a16:creationId xmlns:a16="http://schemas.microsoft.com/office/drawing/2014/main" id="{517D87A8-D531-4680-61EE-BE8910D1D6E4}"/>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8538" b="6457"/>
          <a:stretch>
            <a:fillRect/>
          </a:stretch>
        </p:blipFill>
        <p:spPr>
          <a:xfrm>
            <a:off x="1774636" y="1057279"/>
            <a:ext cx="5441048" cy="4743441"/>
          </a:xfrm>
        </p:spPr>
      </p:pic>
    </p:spTree>
    <p:extLst>
      <p:ext uri="{BB962C8B-B14F-4D97-AF65-F5344CB8AC3E}">
        <p14:creationId xmlns:p14="http://schemas.microsoft.com/office/powerpoint/2010/main" val="4124093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652F0-922C-EEEA-E2BF-9CE2EA5D00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6D3457-02B6-8FEE-F8E9-B9285E5FCB81}"/>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Drill ground/yard inspection</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476B65A-A339-5EFC-BCA5-94B9AE3DAA71}"/>
              </a:ext>
            </a:extLst>
          </p:cNvPr>
          <p:cNvSpPr>
            <a:spLocks noGrp="1"/>
          </p:cNvSpPr>
          <p:nvPr>
            <p:ph idx="1"/>
          </p:nvPr>
        </p:nvSpPr>
        <p:spPr>
          <a:xfrm>
            <a:off x="509666" y="1146784"/>
            <a:ext cx="8082524" cy="5342675"/>
          </a:xfrm>
        </p:spPr>
        <p:txBody>
          <a:bodyPr>
            <a:noAutofit/>
          </a:bodyPr>
          <a:lstStyle/>
          <a:p>
            <a:pPr algn="just">
              <a:lnSpc>
                <a:spcPct val="100000"/>
              </a:lnSpc>
            </a:pPr>
            <a:r>
              <a:rPr lang="en-GB" b="1">
                <a:latin typeface="Arial" panose="020B0604020202020204" pitchFamily="34" charset="0"/>
                <a:cs typeface="Arial" panose="020B0604020202020204" pitchFamily="34" charset="0"/>
              </a:rPr>
              <a:t>Underfoot conditions</a:t>
            </a:r>
            <a:r>
              <a:rPr lang="en-GB">
                <a:latin typeface="Arial" panose="020B0604020202020204" pitchFamily="34" charset="0"/>
                <a:cs typeface="Arial" panose="020B0604020202020204" pitchFamily="34" charset="0"/>
              </a:rPr>
              <a:t>: </a:t>
            </a:r>
          </a:p>
          <a:p>
            <a:pPr lvl="1" algn="just">
              <a:lnSpc>
                <a:spcPct val="100000"/>
              </a:lnSpc>
            </a:pPr>
            <a:r>
              <a:rPr lang="en-GB" sz="1800">
                <a:latin typeface="Arial" panose="020B0604020202020204" pitchFamily="34" charset="0"/>
                <a:cs typeface="Arial" panose="020B0604020202020204" pitchFamily="34" charset="0"/>
              </a:rPr>
              <a:t>Are there any holes or trip hazards, ice, glass, debris, etc. in the yard?</a:t>
            </a:r>
          </a:p>
          <a:p>
            <a:pPr lvl="1" algn="just">
              <a:lnSpc>
                <a:spcPct val="100000"/>
              </a:lnSpc>
            </a:pPr>
            <a:r>
              <a:rPr lang="en-GB" sz="1800">
                <a:latin typeface="Arial" panose="020B0604020202020204" pitchFamily="34" charset="0"/>
                <a:cs typeface="Arial" panose="020B0604020202020204" pitchFamily="34" charset="0"/>
              </a:rPr>
              <a:t>If yes, can you clear hazards or can you drill in a different spot?</a:t>
            </a:r>
          </a:p>
          <a:p>
            <a:pPr lvl="1" algn="just">
              <a:lnSpc>
                <a:spcPct val="100000"/>
              </a:lnSpc>
            </a:pPr>
            <a:r>
              <a:rPr lang="en-GB" sz="1800">
                <a:latin typeface="Arial" panose="020B0604020202020204" pitchFamily="34" charset="0"/>
                <a:cs typeface="Arial" panose="020B0604020202020204" pitchFamily="34" charset="0"/>
              </a:rPr>
              <a:t>Use cones to mark the area and make sure all cadets know about it.</a:t>
            </a:r>
          </a:p>
          <a:p>
            <a:pPr algn="just">
              <a:lnSpc>
                <a:spcPct val="100000"/>
              </a:lnSpc>
            </a:pPr>
            <a:r>
              <a:rPr lang="en-GB" b="1">
                <a:latin typeface="Arial" panose="020B0604020202020204" pitchFamily="34" charset="0"/>
                <a:cs typeface="Arial" panose="020B0604020202020204" pitchFamily="34" charset="0"/>
              </a:rPr>
              <a:t>Safe working zone</a:t>
            </a:r>
            <a:r>
              <a:rPr lang="en-GB">
                <a:latin typeface="Arial" panose="020B0604020202020204" pitchFamily="34" charset="0"/>
                <a:cs typeface="Arial" panose="020B0604020202020204" pitchFamily="34" charset="0"/>
              </a:rPr>
              <a:t>:</a:t>
            </a:r>
          </a:p>
          <a:p>
            <a:pPr lvl="1" algn="just">
              <a:lnSpc>
                <a:spcPct val="100000"/>
              </a:lnSpc>
            </a:pPr>
            <a:r>
              <a:rPr lang="en-GB" sz="1800">
                <a:latin typeface="Arial" panose="020B0604020202020204" pitchFamily="34" charset="0"/>
                <a:cs typeface="Arial" panose="020B0604020202020204" pitchFamily="34" charset="0"/>
              </a:rPr>
              <a:t>Coned off area of work or drill yard gates secured.</a:t>
            </a:r>
          </a:p>
          <a:p>
            <a:pPr lvl="1" algn="just">
              <a:lnSpc>
                <a:spcPct val="100000"/>
              </a:lnSpc>
            </a:pPr>
            <a:r>
              <a:rPr lang="en-GB" sz="1800">
                <a:latin typeface="Arial" panose="020B0604020202020204" pitchFamily="34" charset="0"/>
                <a:cs typeface="Arial" panose="020B0604020202020204" pitchFamily="34" charset="0"/>
              </a:rPr>
              <a:t>Appropriate lighting/illumination of drill yard.</a:t>
            </a:r>
          </a:p>
          <a:p>
            <a:pPr algn="just">
              <a:lnSpc>
                <a:spcPct val="100000"/>
              </a:lnSpc>
            </a:pPr>
            <a:r>
              <a:rPr lang="en-GB" b="1">
                <a:latin typeface="Arial" panose="020B0604020202020204" pitchFamily="34" charset="0"/>
                <a:cs typeface="Arial" panose="020B0604020202020204" pitchFamily="34" charset="0"/>
              </a:rPr>
              <a:t>Is the tower safe to use?</a:t>
            </a:r>
          </a:p>
          <a:p>
            <a:pPr lvl="1" algn="just">
              <a:lnSpc>
                <a:spcPct val="100000"/>
              </a:lnSpc>
            </a:pPr>
            <a:r>
              <a:rPr lang="en-GB" sz="1800">
                <a:latin typeface="Arial" panose="020B0604020202020204" pitchFamily="34" charset="0"/>
                <a:cs typeface="Arial" panose="020B0604020202020204" pitchFamily="34" charset="0"/>
              </a:rPr>
              <a:t>Have the lintels been checked?</a:t>
            </a:r>
          </a:p>
          <a:p>
            <a:pPr lvl="1" algn="just">
              <a:lnSpc>
                <a:spcPct val="100000"/>
              </a:lnSpc>
            </a:pPr>
            <a:r>
              <a:rPr lang="en-GB" sz="1800">
                <a:latin typeface="Arial" panose="020B0604020202020204" pitchFamily="34" charset="0"/>
                <a:cs typeface="Arial" panose="020B0604020202020204" pitchFamily="34" charset="0"/>
              </a:rPr>
              <a:t>If the tower has lights, do they work?</a:t>
            </a:r>
          </a:p>
          <a:p>
            <a:pPr algn="just">
              <a:lnSpc>
                <a:spcPct val="100000"/>
              </a:lnSpc>
            </a:pPr>
            <a:r>
              <a:rPr lang="en-GB" b="1">
                <a:latin typeface="Arial" panose="020B0604020202020204" pitchFamily="34" charset="0"/>
                <a:cs typeface="Arial" panose="020B0604020202020204" pitchFamily="34" charset="0"/>
              </a:rPr>
              <a:t>Does the hydrant work properly?</a:t>
            </a:r>
          </a:p>
          <a:p>
            <a:pPr lvl="1" algn="just">
              <a:lnSpc>
                <a:spcPct val="100000"/>
              </a:lnSpc>
            </a:pPr>
            <a:r>
              <a:rPr lang="en-GB" sz="1800">
                <a:latin typeface="Arial" panose="020B0604020202020204" pitchFamily="34" charset="0"/>
                <a:cs typeface="Arial" panose="020B0604020202020204" pitchFamily="34" charset="0"/>
              </a:rPr>
              <a:t>Can young people lift the lid easily?</a:t>
            </a:r>
          </a:p>
          <a:p>
            <a:pPr lvl="1" algn="just">
              <a:lnSpc>
                <a:spcPct val="100000"/>
              </a:lnSpc>
            </a:pPr>
            <a:r>
              <a:rPr lang="en-GB" sz="1800">
                <a:latin typeface="Arial" panose="020B0604020202020204" pitchFamily="34" charset="0"/>
                <a:cs typeface="Arial" panose="020B0604020202020204" pitchFamily="34" charset="0"/>
              </a:rPr>
              <a:t>Does the lid fit back flat into the frame?</a:t>
            </a:r>
          </a:p>
        </p:txBody>
      </p:sp>
      <p:pic>
        <p:nvPicPr>
          <p:cNvPr id="4" name="image8.jpeg" descr="Image of a cordon across the entrance to a Fire Service Drill Yard with fire appliance and drill tower in the background.">
            <a:extLst>
              <a:ext uri="{FF2B5EF4-FFF2-40B4-BE49-F238E27FC236}">
                <a16:creationId xmlns:a16="http://schemas.microsoft.com/office/drawing/2014/main" id="{8AD02BE9-F067-E7F3-281A-2CC90B8129EB}"/>
              </a:ext>
            </a:extLst>
          </p:cNvPr>
          <p:cNvPicPr>
            <a:picLocks noChangeAspect="1"/>
          </p:cNvPicPr>
          <p:nvPr/>
        </p:nvPicPr>
        <p:blipFill>
          <a:blip r:embed="rId3" cstate="print"/>
          <a:srcRect r="538" b="30566"/>
          <a:stretch>
            <a:fillRect/>
          </a:stretch>
        </p:blipFill>
        <p:spPr>
          <a:xfrm>
            <a:off x="5956660" y="3319223"/>
            <a:ext cx="2570780" cy="2569096"/>
          </a:xfrm>
          <a:prstGeom prst="rect">
            <a:avLst/>
          </a:prstGeom>
        </p:spPr>
      </p:pic>
    </p:spTree>
    <p:extLst>
      <p:ext uri="{BB962C8B-B14F-4D97-AF65-F5344CB8AC3E}">
        <p14:creationId xmlns:p14="http://schemas.microsoft.com/office/powerpoint/2010/main" val="2261972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24F4C-829A-5C4E-851D-F79DFBF3F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60329A-A1A8-7C00-3CB2-443719BAF230}"/>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Equipment testing</a:t>
            </a:r>
            <a:endParaRPr lang="en-US" b="1">
              <a:latin typeface="Arial" panose="020B0604020202020204" pitchFamily="34" charset="0"/>
              <a:cs typeface="Arial" panose="020B0604020202020204" pitchFamily="34" charset="0"/>
            </a:endParaRPr>
          </a:p>
        </p:txBody>
      </p:sp>
      <p:pic>
        <p:nvPicPr>
          <p:cNvPr id="5" name="Picture 4" descr="Four icons in sequence depicting fire service equipment, standard testing checklist, test recording system, and safe to use">
            <a:extLst>
              <a:ext uri="{FF2B5EF4-FFF2-40B4-BE49-F238E27FC236}">
                <a16:creationId xmlns:a16="http://schemas.microsoft.com/office/drawing/2014/main" id="{2F1AF23B-454C-3DC2-0A31-3A8AC05478B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61" b="89844" l="6836" r="92383">
                        <a14:foregroundMark x1="12826" y1="41699" x2="19987" y2="54688"/>
                        <a14:foregroundMark x1="19987" y1="54688" x2="20117" y2="54785"/>
                        <a14:foregroundMark x1="6901" y1="64063" x2="22526" y2="65332"/>
                        <a14:foregroundMark x1="22526" y1="65332" x2="25456" y2="65039"/>
                        <a14:foregroundMark x1="33073" y1="64453" x2="43555" y2="64648"/>
                        <a14:foregroundMark x1="33073" y1="46289" x2="37305" y2="41309"/>
                        <a14:foregroundMark x1="37305" y1="41309" x2="40885" y2="52832"/>
                        <a14:foregroundMark x1="40885" y1="52832" x2="36523" y2="53320"/>
                        <a14:foregroundMark x1="24674" y1="46680" x2="27930" y2="47363"/>
                        <a14:foregroundMark x1="46680" y1="46680" x2="53255" y2="45605"/>
                        <a14:foregroundMark x1="53255" y1="45605" x2="53320" y2="45898"/>
                        <a14:foregroundMark x1="70833" y1="46680" x2="76172" y2="46289"/>
                        <a14:foregroundMark x1="76172" y1="46289" x2="78516" y2="46289"/>
                        <a14:foregroundMark x1="81576" y1="45410" x2="81836" y2="37500"/>
                        <a14:foregroundMark x1="81836" y1="37500" x2="87956" y2="43652"/>
                        <a14:foregroundMark x1="87956" y1="43652" x2="88021" y2="53418"/>
                        <a14:foregroundMark x1="88021" y1="53418" x2="87174" y2="54492"/>
                        <a14:foregroundMark x1="82487" y1="64453" x2="89388" y2="64258"/>
                        <a14:foregroundMark x1="80729" y1="69043" x2="87174" y2="69043"/>
                        <a14:foregroundMark x1="87174" y1="69043" x2="90885" y2="70020"/>
                        <a14:foregroundMark x1="55339" y1="63867" x2="61784" y2="63477"/>
                        <a14:foregroundMark x1="61784" y1="63477" x2="67773" y2="63867"/>
                        <a14:foregroundMark x1="11979" y1="11523" x2="22331" y2="12500"/>
                        <a14:foregroundMark x1="22331" y1="12500" x2="31966" y2="10742"/>
                        <a14:foregroundMark x1="31966" y1="10742" x2="46745" y2="12012"/>
                        <a14:foregroundMark x1="46745" y1="12012" x2="78711" y2="10352"/>
                        <a14:foregroundMark x1="78711" y1="10352" x2="90234" y2="11816"/>
                        <a14:foregroundMark x1="17643" y1="21094" x2="24935" y2="21875"/>
                        <a14:foregroundMark x1="24935" y1="21875" x2="82943" y2="20410"/>
                        <a14:foregroundMark x1="20768" y1="19043" x2="69531" y2="20996"/>
                        <a14:foregroundMark x1="69531" y1="20996" x2="76367" y2="18848"/>
                        <a14:foregroundMark x1="76367" y1="18848" x2="83203" y2="21484"/>
                        <a14:foregroundMark x1="83203" y1="21484" x2="81380" y2="17773"/>
                        <a14:foregroundMark x1="12109" y1="10156" x2="43750" y2="11914"/>
                        <a14:foregroundMark x1="43750" y1="11914" x2="63802" y2="11035"/>
                        <a14:foregroundMark x1="63802" y1="11035" x2="92383" y2="11621"/>
                        <a14:foregroundMark x1="92383" y1="11621" x2="87630" y2="10938"/>
                        <a14:foregroundMark x1="7878" y1="65723" x2="23698" y2="63477"/>
                        <a14:foregroundMark x1="23698" y1="63477" x2="24935" y2="63672"/>
                      </a14:backgroundRemoval>
                    </a14:imgEffect>
                  </a14:imgLayer>
                </a14:imgProps>
              </a:ext>
              <a:ext uri="{28A0092B-C50C-407E-A947-70E740481C1C}">
                <a14:useLocalDpi xmlns:a14="http://schemas.microsoft.com/office/drawing/2010/main" val="0"/>
              </a:ext>
            </a:extLst>
          </a:blip>
          <a:srcRect t="32592" b="41667"/>
          <a:stretch>
            <a:fillRect/>
          </a:stretch>
        </p:blipFill>
        <p:spPr>
          <a:xfrm>
            <a:off x="-648340" y="2370569"/>
            <a:ext cx="10287000" cy="1765300"/>
          </a:xfrm>
          <a:prstGeom prst="rect">
            <a:avLst/>
          </a:prstGeom>
        </p:spPr>
      </p:pic>
      <p:sp>
        <p:nvSpPr>
          <p:cNvPr id="7" name="Rectangle 6">
            <a:extLst>
              <a:ext uri="{FF2B5EF4-FFF2-40B4-BE49-F238E27FC236}">
                <a16:creationId xmlns:a16="http://schemas.microsoft.com/office/drawing/2014/main" id="{C574D558-2F39-5CDC-6F7E-576C274B5220}"/>
              </a:ext>
            </a:extLst>
          </p:cNvPr>
          <p:cNvSpPr/>
          <p:nvPr/>
        </p:nvSpPr>
        <p:spPr>
          <a:xfrm>
            <a:off x="185152" y="4135869"/>
            <a:ext cx="1657826" cy="461665"/>
          </a:xfrm>
          <a:prstGeom prst="rect">
            <a:avLst/>
          </a:prstGeom>
          <a:noFill/>
        </p:spPr>
        <p:txBody>
          <a:bodyPr wrap="none" lIns="91440" tIns="45720" rIns="91440" bIns="45720">
            <a:spAutoFit/>
          </a:bodyPr>
          <a:lstStyle/>
          <a:p>
            <a:pPr algn="ctr"/>
            <a:r>
              <a:rPr lang="en-GB" sz="2400" b="0" cap="none" spc="0" dirty="0">
                <a:ln w="0"/>
                <a:solidFill>
                  <a:schemeClr val="tx1"/>
                </a:solidFill>
                <a:latin typeface="Arial" panose="020B0604020202020204" pitchFamily="34" charset="0"/>
                <a:cs typeface="Arial" panose="020B0604020202020204" pitchFamily="34" charset="0"/>
              </a:rPr>
              <a:t>Equipment</a:t>
            </a:r>
          </a:p>
        </p:txBody>
      </p:sp>
      <p:sp>
        <p:nvSpPr>
          <p:cNvPr id="8" name="Rectangle 7">
            <a:extLst>
              <a:ext uri="{FF2B5EF4-FFF2-40B4-BE49-F238E27FC236}">
                <a16:creationId xmlns:a16="http://schemas.microsoft.com/office/drawing/2014/main" id="{44D7C254-B9ED-DA11-3F95-8DEBDE403729}"/>
              </a:ext>
            </a:extLst>
          </p:cNvPr>
          <p:cNvSpPr/>
          <p:nvPr/>
        </p:nvSpPr>
        <p:spPr>
          <a:xfrm>
            <a:off x="2423273" y="4135869"/>
            <a:ext cx="1657827" cy="830997"/>
          </a:xfrm>
          <a:prstGeom prst="rect">
            <a:avLst/>
          </a:prstGeom>
          <a:noFill/>
        </p:spPr>
        <p:txBody>
          <a:bodyPr wrap="square" lIns="91440" tIns="45720" rIns="91440" bIns="45720">
            <a:spAutoFit/>
          </a:bodyPr>
          <a:lstStyle/>
          <a:p>
            <a:pPr algn="ctr"/>
            <a:r>
              <a:rPr lang="en-GB" sz="2400" b="0" cap="none" spc="0" dirty="0">
                <a:ln w="0"/>
                <a:solidFill>
                  <a:schemeClr val="tx1"/>
                </a:solidFill>
                <a:latin typeface="Arial" panose="020B0604020202020204" pitchFamily="34" charset="0"/>
                <a:cs typeface="Arial" panose="020B0604020202020204" pitchFamily="34" charset="0"/>
              </a:rPr>
              <a:t>Standard Testing</a:t>
            </a:r>
          </a:p>
        </p:txBody>
      </p:sp>
      <p:sp>
        <p:nvSpPr>
          <p:cNvPr id="9" name="Rectangle 8">
            <a:extLst>
              <a:ext uri="{FF2B5EF4-FFF2-40B4-BE49-F238E27FC236}">
                <a16:creationId xmlns:a16="http://schemas.microsoft.com/office/drawing/2014/main" id="{AD8A47D0-E705-71F2-E9CF-3733A0EA4A71}"/>
              </a:ext>
            </a:extLst>
          </p:cNvPr>
          <p:cNvSpPr/>
          <p:nvPr/>
        </p:nvSpPr>
        <p:spPr>
          <a:xfrm>
            <a:off x="4394200" y="4135869"/>
            <a:ext cx="2628900" cy="1569660"/>
          </a:xfrm>
          <a:prstGeom prst="rect">
            <a:avLst/>
          </a:prstGeom>
          <a:noFill/>
        </p:spPr>
        <p:txBody>
          <a:bodyPr wrap="square" lIns="91440" tIns="45720" rIns="91440" bIns="45720">
            <a:spAutoFit/>
          </a:bodyPr>
          <a:lstStyle/>
          <a:p>
            <a:pPr algn="ctr"/>
            <a:r>
              <a:rPr lang="en-GB" sz="2400" b="0" cap="none" spc="0" dirty="0">
                <a:ln w="0"/>
                <a:solidFill>
                  <a:schemeClr val="tx1"/>
                </a:solidFill>
                <a:latin typeface="Arial" panose="020B0604020202020204" pitchFamily="34" charset="0"/>
                <a:cs typeface="Arial" panose="020B0604020202020204" pitchFamily="34" charset="0"/>
              </a:rPr>
              <a:t>Recording system, for example, Red Kite</a:t>
            </a:r>
          </a:p>
        </p:txBody>
      </p:sp>
      <p:sp>
        <p:nvSpPr>
          <p:cNvPr id="10" name="Rectangle 9">
            <a:extLst>
              <a:ext uri="{FF2B5EF4-FFF2-40B4-BE49-F238E27FC236}">
                <a16:creationId xmlns:a16="http://schemas.microsoft.com/office/drawing/2014/main" id="{17EDCFD6-DE1C-395E-C124-1704E4C737FC}"/>
              </a:ext>
            </a:extLst>
          </p:cNvPr>
          <p:cNvSpPr/>
          <p:nvPr/>
        </p:nvSpPr>
        <p:spPr>
          <a:xfrm>
            <a:off x="7336200" y="4135869"/>
            <a:ext cx="1741182" cy="461665"/>
          </a:xfrm>
          <a:prstGeom prst="rect">
            <a:avLst/>
          </a:prstGeom>
          <a:noFill/>
        </p:spPr>
        <p:txBody>
          <a:bodyPr wrap="none" lIns="91440" tIns="45720" rIns="91440" bIns="45720">
            <a:spAutoFit/>
          </a:bodyPr>
          <a:lstStyle/>
          <a:p>
            <a:pPr algn="ctr"/>
            <a:r>
              <a:rPr lang="en-GB" sz="2400" b="0" cap="none" spc="0" dirty="0">
                <a:ln w="0"/>
                <a:solidFill>
                  <a:schemeClr val="tx1"/>
                </a:solidFill>
                <a:latin typeface="Arial" panose="020B0604020202020204" pitchFamily="34" charset="0"/>
                <a:cs typeface="Arial" panose="020B0604020202020204" pitchFamily="34" charset="0"/>
              </a:rPr>
              <a:t>Safe to use</a:t>
            </a:r>
          </a:p>
        </p:txBody>
      </p:sp>
    </p:spTree>
    <p:extLst>
      <p:ext uri="{BB962C8B-B14F-4D97-AF65-F5344CB8AC3E}">
        <p14:creationId xmlns:p14="http://schemas.microsoft.com/office/powerpoint/2010/main" val="689816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670A8-DA5B-459E-92CA-38C05BF284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A11298-79C4-6DB9-2F51-DDCB327A2EBA}"/>
              </a:ext>
            </a:extLst>
          </p:cNvPr>
          <p:cNvSpPr>
            <a:spLocks noGrp="1"/>
          </p:cNvSpPr>
          <p:nvPr>
            <p:ph type="title"/>
          </p:nvPr>
        </p:nvSpPr>
        <p:spPr>
          <a:xfrm>
            <a:off x="551810" y="1"/>
            <a:ext cx="7886700" cy="952820"/>
          </a:xfrm>
        </p:spPr>
        <p:txBody>
          <a:bodyPr anchor="ctr">
            <a:normAutofit/>
          </a:bodyPr>
          <a:lstStyle/>
          <a:p>
            <a:r>
              <a:rPr lang="en-GB" b="1">
                <a:latin typeface="Arial" panose="020B0604020202020204" pitchFamily="34" charset="0"/>
                <a:cs typeface="Arial" panose="020B0604020202020204" pitchFamily="34" charset="0"/>
              </a:rPr>
              <a:t>Personal protective equipment (PPE)</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DB99D55-E059-C599-AFEA-E147A8136471}"/>
              </a:ext>
            </a:extLst>
          </p:cNvPr>
          <p:cNvSpPr>
            <a:spLocks noGrp="1"/>
          </p:cNvSpPr>
          <p:nvPr>
            <p:ph idx="1"/>
          </p:nvPr>
        </p:nvSpPr>
        <p:spPr>
          <a:xfrm>
            <a:off x="2281549" y="1253331"/>
            <a:ext cx="6156960" cy="4351338"/>
          </a:xfrm>
        </p:spPr>
        <p:txBody>
          <a:bodyPr vert="horz" lIns="91440" tIns="45720" rIns="91440" bIns="45720" rtlCol="0" anchor="t">
            <a:noAutofit/>
          </a:bodyPr>
          <a:lstStyle/>
          <a:p>
            <a:pPr marL="0" indent="0">
              <a:buNone/>
            </a:pPr>
            <a:r>
              <a:rPr lang="en-GB" b="1">
                <a:latin typeface="Arial" panose="020B0604020202020204" pitchFamily="34" charset="0"/>
                <a:cs typeface="Arial" panose="020B0604020202020204" pitchFamily="34" charset="0"/>
              </a:rPr>
              <a:t>Helmet</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Is it comfortable and does it stay in place? Does the chin strap fasten properly?</a:t>
            </a:r>
          </a:p>
          <a:p>
            <a:pPr marL="0" indent="0">
              <a:buNone/>
            </a:pPr>
            <a:r>
              <a:rPr lang="en-GB" b="1">
                <a:latin typeface="Arial" panose="020B0604020202020204" pitchFamily="34" charset="0"/>
                <a:cs typeface="Arial" panose="020B0604020202020204" pitchFamily="34" charset="0"/>
              </a:rPr>
              <a:t>Tunic</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Does it fit well and allow the arms to move freely?</a:t>
            </a:r>
          </a:p>
          <a:p>
            <a:pPr marL="0" indent="0">
              <a:buNone/>
            </a:pPr>
            <a:r>
              <a:rPr lang="en-GB" b="1">
                <a:latin typeface="Arial" panose="020B0604020202020204" pitchFamily="34" charset="0"/>
                <a:ea typeface="Verdana"/>
                <a:cs typeface="Arial" panose="020B0604020202020204" pitchFamily="34" charset="0"/>
              </a:rPr>
              <a:t>Overtrousers/Leggings</a:t>
            </a:r>
            <a:br>
              <a:rPr lang="en-GB">
                <a:latin typeface="Arial" panose="020B0604020202020204" pitchFamily="34" charset="0"/>
                <a:cs typeface="Arial" panose="020B0604020202020204" pitchFamily="34" charset="0"/>
              </a:rPr>
            </a:br>
            <a:r>
              <a:rPr lang="en-GB">
                <a:latin typeface="Arial" panose="020B0604020202020204" pitchFamily="34" charset="0"/>
                <a:ea typeface="Verdana"/>
                <a:cs typeface="Arial" panose="020B0604020202020204" pitchFamily="34" charset="0"/>
              </a:rPr>
              <a:t>Can the cadet squat down without them feeling too tight?  Ensure leggings don’t extend under boots.</a:t>
            </a:r>
          </a:p>
          <a:p>
            <a:pPr marL="0" indent="0">
              <a:buNone/>
            </a:pPr>
            <a:r>
              <a:rPr lang="en-GB" b="1">
                <a:latin typeface="Arial" panose="020B0604020202020204" pitchFamily="34" charset="0"/>
                <a:cs typeface="Arial" panose="020B0604020202020204" pitchFamily="34" charset="0"/>
              </a:rPr>
              <a:t>Boots</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Are they the right size? Does the tread still provide good grip?</a:t>
            </a:r>
          </a:p>
          <a:p>
            <a:pPr marL="0" indent="0">
              <a:buNone/>
            </a:pPr>
            <a:r>
              <a:rPr lang="en-GB" b="1">
                <a:latin typeface="Arial" panose="020B0604020202020204" pitchFamily="34" charset="0"/>
                <a:cs typeface="Arial" panose="020B0604020202020204" pitchFamily="34" charset="0"/>
              </a:rPr>
              <a:t>Gloves</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Are there any splits or holes? Is the cuff still stretchy?</a:t>
            </a:r>
          </a:p>
          <a:p>
            <a:pPr marL="0" indent="0">
              <a:buNone/>
            </a:pPr>
            <a:r>
              <a:rPr lang="en-GB" b="1">
                <a:latin typeface="Arial" panose="020B0604020202020204" pitchFamily="34" charset="0"/>
                <a:cs typeface="Arial" panose="020B0604020202020204" pitchFamily="34" charset="0"/>
              </a:rPr>
              <a:t>Hydration</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Make sure cadets have full water bottles</a:t>
            </a:r>
          </a:p>
        </p:txBody>
      </p:sp>
      <p:pic>
        <p:nvPicPr>
          <p:cNvPr id="4" name="Picture 3" descr="Two fire cadets in full personal protective equipment with a fire appliance in the background">
            <a:extLst>
              <a:ext uri="{FF2B5EF4-FFF2-40B4-BE49-F238E27FC236}">
                <a16:creationId xmlns:a16="http://schemas.microsoft.com/office/drawing/2014/main" id="{242A4D17-5AF0-2DA7-4159-953F056D4A08}"/>
              </a:ext>
            </a:extLst>
          </p:cNvPr>
          <p:cNvPicPr>
            <a:picLocks noChangeAspect="1"/>
          </p:cNvPicPr>
          <p:nvPr/>
        </p:nvPicPr>
        <p:blipFill>
          <a:blip r:embed="rId3">
            <a:extLst>
              <a:ext uri="{28A0092B-C50C-407E-A947-70E740481C1C}">
                <a14:useLocalDpi xmlns:a14="http://schemas.microsoft.com/office/drawing/2010/main" val="0"/>
              </a:ext>
            </a:extLst>
          </a:blip>
          <a:srcRect l="37590" r="38975" b="-1"/>
          <a:stretch>
            <a:fillRect/>
          </a:stretch>
        </p:blipFill>
        <p:spPr>
          <a:xfrm>
            <a:off x="551810" y="1253331"/>
            <a:ext cx="1539239" cy="4351338"/>
          </a:xfrm>
          <a:prstGeom prst="rect">
            <a:avLst/>
          </a:prstGeom>
          <a:noFill/>
        </p:spPr>
      </p:pic>
    </p:spTree>
    <p:extLst>
      <p:ext uri="{BB962C8B-B14F-4D97-AF65-F5344CB8AC3E}">
        <p14:creationId xmlns:p14="http://schemas.microsoft.com/office/powerpoint/2010/main" val="2285193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12F3A-5870-60FF-EEA1-A4D2830F2D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8EF73-8686-AF7D-F4F8-A26E28D8686A}"/>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Safety words of command</a:t>
            </a:r>
            <a:endParaRPr lang="en-US" b="1">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FABA2C96-C0D5-0596-0AAA-F56D8D3B9541}"/>
              </a:ext>
            </a:extLst>
          </p:cNvPr>
          <p:cNvGraphicFramePr>
            <a:graphicFrameLocks noGrp="1"/>
          </p:cNvGraphicFramePr>
          <p:nvPr>
            <p:extLst>
              <p:ext uri="{D42A27DB-BD31-4B8C-83A1-F6EECF244321}">
                <p14:modId xmlns:p14="http://schemas.microsoft.com/office/powerpoint/2010/main" val="539327891"/>
              </p:ext>
            </p:extLst>
          </p:nvPr>
        </p:nvGraphicFramePr>
        <p:xfrm>
          <a:off x="247251" y="828442"/>
          <a:ext cx="8495817" cy="5201115"/>
        </p:xfrm>
        <a:graphic>
          <a:graphicData uri="http://schemas.openxmlformats.org/drawingml/2006/table">
            <a:tbl>
              <a:tblPr firstRow="1" bandRow="1">
                <a:tableStyleId>{5C22544A-7EE6-4342-B048-85BDC9FD1C3A}</a:tableStyleId>
              </a:tblPr>
              <a:tblGrid>
                <a:gridCol w="1971157">
                  <a:extLst>
                    <a:ext uri="{9D8B030D-6E8A-4147-A177-3AD203B41FA5}">
                      <a16:colId xmlns:a16="http://schemas.microsoft.com/office/drawing/2014/main" val="3050542686"/>
                    </a:ext>
                  </a:extLst>
                </a:gridCol>
                <a:gridCol w="6524660">
                  <a:extLst>
                    <a:ext uri="{9D8B030D-6E8A-4147-A177-3AD203B41FA5}">
                      <a16:colId xmlns:a16="http://schemas.microsoft.com/office/drawing/2014/main" val="1319586617"/>
                    </a:ext>
                  </a:extLst>
                </a:gridCol>
              </a:tblGrid>
              <a:tr h="727865">
                <a:tc>
                  <a:txBody>
                    <a:bodyPr/>
                    <a:lstStyle/>
                    <a:p>
                      <a:pPr algn="ctr"/>
                      <a:r>
                        <a:rPr lang="en-GB">
                          <a:solidFill>
                            <a:schemeClr val="tx1"/>
                          </a:solidFill>
                          <a:latin typeface="Arial" panose="020B0604020202020204" pitchFamily="34" charset="0"/>
                          <a:cs typeface="Arial" panose="020B0604020202020204" pitchFamily="34" charset="0"/>
                        </a:rPr>
                        <a:t>Command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en-GB">
                          <a:solidFill>
                            <a:schemeClr val="tx1"/>
                          </a:solidFill>
                          <a:latin typeface="Arial" panose="020B0604020202020204" pitchFamily="34" charset="0"/>
                          <a:cs typeface="Arial" panose="020B0604020202020204" pitchFamily="34" charset="0"/>
                        </a:rPr>
                        <a:t>Action or Meaning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9188423"/>
                  </a:ext>
                </a:extLst>
              </a:tr>
              <a:tr h="727865">
                <a:tc>
                  <a:txBody>
                    <a:bodyPr/>
                    <a:lstStyle/>
                    <a:p>
                      <a:pPr algn="ctr"/>
                      <a:r>
                        <a:rPr lang="en-GB" b="1">
                          <a:latin typeface="Arial" panose="020B0604020202020204" pitchFamily="34" charset="0"/>
                          <a:cs typeface="Arial" panose="020B0604020202020204" pitchFamily="34" charset="0"/>
                        </a:rPr>
                        <a:t>Still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en-GB">
                          <a:latin typeface="Arial" panose="020B0604020202020204" pitchFamily="34" charset="0"/>
                          <a:cs typeface="Arial" panose="020B0604020202020204" pitchFamily="34" charset="0"/>
                        </a:rPr>
                        <a:t>Used by anyone in an emergency i.e. to prevent an accident and then with maximum force; the young people remain perfectly still exactly where they are.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19974763"/>
                  </a:ext>
                </a:extLst>
              </a:tr>
              <a:tr h="727865">
                <a:tc>
                  <a:txBody>
                    <a:bodyPr/>
                    <a:lstStyle/>
                    <a:p>
                      <a:pPr algn="ctr"/>
                      <a:r>
                        <a:rPr lang="en-GB" b="1">
                          <a:latin typeface="Arial" panose="020B0604020202020204" pitchFamily="34" charset="0"/>
                          <a:cs typeface="Arial" panose="020B0604020202020204" pitchFamily="34" charset="0"/>
                        </a:rPr>
                        <a:t>Rest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GB">
                          <a:latin typeface="Arial" panose="020B0604020202020204" pitchFamily="34" charset="0"/>
                          <a:cs typeface="Arial" panose="020B0604020202020204" pitchFamily="34" charset="0"/>
                        </a:rPr>
                        <a:t>Used by the instructor when carrying out a standard practice to point out a mistake/teaching point; the young people remain still.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87038229"/>
                  </a:ext>
                </a:extLst>
              </a:tr>
              <a:tr h="727865">
                <a:tc>
                  <a:txBody>
                    <a:bodyPr/>
                    <a:lstStyle/>
                    <a:p>
                      <a:pPr algn="ctr"/>
                      <a:r>
                        <a:rPr lang="en-GB" b="1">
                          <a:latin typeface="Arial" panose="020B0604020202020204" pitchFamily="34" charset="0"/>
                          <a:cs typeface="Arial" panose="020B0604020202020204" pitchFamily="34" charset="0"/>
                        </a:rPr>
                        <a:t>Well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GB">
                          <a:latin typeface="Arial" panose="020B0604020202020204" pitchFamily="34" charset="0"/>
                          <a:cs typeface="Arial" panose="020B0604020202020204" pitchFamily="34" charset="0"/>
                        </a:rPr>
                        <a:t>To indicate that the position desired has been reached e.g. when extending or lowering a ladder.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93012252"/>
                  </a:ext>
                </a:extLst>
              </a:tr>
              <a:tr h="727865">
                <a:tc>
                  <a:txBody>
                    <a:bodyPr/>
                    <a:lstStyle/>
                    <a:p>
                      <a:pPr algn="ctr"/>
                      <a:r>
                        <a:rPr lang="en-GB" b="1">
                          <a:latin typeface="Arial" panose="020B0604020202020204" pitchFamily="34" charset="0"/>
                          <a:cs typeface="Arial" panose="020B0604020202020204" pitchFamily="34" charset="0"/>
                        </a:rPr>
                        <a:t>Carry 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GB">
                          <a:latin typeface="Arial" panose="020B0604020202020204" pitchFamily="34" charset="0"/>
                          <a:cs typeface="Arial" panose="020B0604020202020204" pitchFamily="34" charset="0"/>
                        </a:rPr>
                        <a:t>Given after ‘Rest’ or ‘Still’; the young people carry on with what they were doing.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28435981"/>
                  </a:ext>
                </a:extLst>
              </a:tr>
              <a:tr h="727865">
                <a:tc>
                  <a:txBody>
                    <a:bodyPr/>
                    <a:lstStyle/>
                    <a:p>
                      <a:pPr algn="ctr"/>
                      <a:r>
                        <a:rPr lang="en-GB" b="1">
                          <a:latin typeface="Arial" panose="020B0604020202020204" pitchFamily="34" charset="0"/>
                          <a:cs typeface="Arial" panose="020B0604020202020204" pitchFamily="34" charset="0"/>
                        </a:rPr>
                        <a:t>Clear Behind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GB">
                          <a:latin typeface="Arial" panose="020B0604020202020204" pitchFamily="34" charset="0"/>
                          <a:cs typeface="Arial" panose="020B0604020202020204" pitchFamily="34" charset="0"/>
                        </a:rPr>
                        <a:t>Given by either No.3 or No.4 when the ladder is due to be under run to let No.1 and No.2 know the area to be occupied when the ladder is under run is clear and they are safe to proceed.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90716734"/>
                  </a:ext>
                </a:extLst>
              </a:tr>
            </a:tbl>
          </a:graphicData>
        </a:graphic>
      </p:graphicFrame>
    </p:spTree>
    <p:extLst>
      <p:ext uri="{BB962C8B-B14F-4D97-AF65-F5344CB8AC3E}">
        <p14:creationId xmlns:p14="http://schemas.microsoft.com/office/powerpoint/2010/main" val="5571770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BC154-BACB-424F-74D5-6FC1B25142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D8221F-4BA2-4817-2CF0-904C3A97789B}"/>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Manual handling</a:t>
            </a:r>
            <a:endParaRPr lang="en-US" b="1">
              <a:latin typeface="Arial" panose="020B0604020202020204" pitchFamily="34" charset="0"/>
              <a:cs typeface="Arial" panose="020B0604020202020204" pitchFamily="34" charset="0"/>
            </a:endParaRPr>
          </a:p>
        </p:txBody>
      </p:sp>
      <p:pic>
        <p:nvPicPr>
          <p:cNvPr id="7" name="Picture 6" descr="The image shows a sequence of a person picking a box up from the floor and placing it on a higher surface.  The seven steps are described on the slide.">
            <a:extLst>
              <a:ext uri="{FF2B5EF4-FFF2-40B4-BE49-F238E27FC236}">
                <a16:creationId xmlns:a16="http://schemas.microsoft.com/office/drawing/2014/main" id="{7345D4F6-E496-33E3-847F-C1B7D36D881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5593" b="97579" l="2205" r="97925">
                        <a14:foregroundMark x1="14786" y1="63680" x2="12711" y2="41162"/>
                        <a14:foregroundMark x1="12711" y1="41162" x2="5188" y2="35109"/>
                        <a14:foregroundMark x1="5188" y1="35109" x2="649" y2="41162"/>
                        <a14:foregroundMark x1="649" y1="41162" x2="5097" y2="94072"/>
                        <a14:foregroundMark x1="28102" y1="99365" x2="28923" y2="99516"/>
                        <a14:foregroundMark x1="14808" y1="96924" x2="21389" y2="98132"/>
                        <a14:foregroundMark x1="60296" y1="92332" x2="91310" y2="85230"/>
                        <a14:foregroundMark x1="45626" y1="95691" x2="49120" y2="94891"/>
                        <a14:foregroundMark x1="29271" y1="99436" x2="34733" y2="98185"/>
                        <a14:foregroundMark x1="91310" y1="85230" x2="97536" y2="76513"/>
                        <a14:foregroundMark x1="97536" y1="76513" x2="94942" y2="54479"/>
                        <a14:foregroundMark x1="94942" y1="54479" x2="74968" y2="38741"/>
                        <a14:foregroundMark x1="74968" y1="38741" x2="66926" y2="38257"/>
                        <a14:foregroundMark x1="66926" y1="38257" x2="58755" y2="44552"/>
                        <a14:foregroundMark x1="58755" y1="44552" x2="18936" y2="48184"/>
                        <a14:foregroundMark x1="18936" y1="48184" x2="13748" y2="52058"/>
                        <a14:foregroundMark x1="13748" y1="52058" x2="13619" y2="52300"/>
                        <a14:foregroundMark x1="11933" y1="51332" x2="56550" y2="74334"/>
                        <a14:foregroundMark x1="41115" y1="53511" x2="50584" y2="53027"/>
                        <a14:foregroundMark x1="50584" y1="53027" x2="45655" y2="56416"/>
                        <a14:foregroundMark x1="45655" y1="56416" x2="53826" y2="66102"/>
                        <a14:foregroundMark x1="53826" y1="66102" x2="52659" y2="72639"/>
                        <a14:foregroundMark x1="66018" y1="51332" x2="68612" y2="62470"/>
                        <a14:foregroundMark x1="68612" y1="62470" x2="78080" y2="74576"/>
                        <a14:foregroundMark x1="68742" y1="46973" x2="63860" y2="56772"/>
                        <a14:foregroundMark x1="61282" y1="66962" x2="59533" y2="74334"/>
                        <a14:foregroundMark x1="58495" y1="46247" x2="58495" y2="46247"/>
                        <a14:foregroundMark x1="70558" y1="41889" x2="70558" y2="41889"/>
                        <a14:foregroundMark x1="87678" y1="43099" x2="87678" y2="43099"/>
                        <a14:foregroundMark x1="88975" y1="40678" x2="77951" y2="46973"/>
                        <a14:foregroundMark x1="65386" y1="67773" x2="65759" y2="92736"/>
                        <a14:foregroundMark x1="65304" y1="62273" x2="65382" y2="67477"/>
                        <a14:foregroundMark x1="64981" y1="40678" x2="65224" y2="56941"/>
                        <a14:foregroundMark x1="65759" y1="92736" x2="66398" y2="93391"/>
                        <a14:foregroundMark x1="94148" y1="96705" x2="96757" y2="96368"/>
                        <a14:foregroundMark x1="74818" y1="99200" x2="79313" y2="98620"/>
                        <a14:foregroundMark x1="96757" y1="96368" x2="98184" y2="42615"/>
                        <a14:foregroundMark x1="98184" y1="42615" x2="70169" y2="40678"/>
                        <a14:foregroundMark x1="70169" y1="40678" x2="64981" y2="42615"/>
                        <a14:foregroundMark x1="32555" y1="49153" x2="19326" y2="49879"/>
                        <a14:foregroundMark x1="19326" y1="49879" x2="11154" y2="74092"/>
                        <a14:foregroundMark x1="11154" y1="74092" x2="40208" y2="93220"/>
                        <a14:foregroundMark x1="40717" y1="92943" x2="56680" y2="84262"/>
                        <a14:foregroundMark x1="40208" y1="93220" x2="40453" y2="93087"/>
                        <a14:foregroundMark x1="56680" y1="84262" x2="32425" y2="48668"/>
                        <a14:foregroundMark x1="32425" y1="48668" x2="31907" y2="48426"/>
                        <a14:foregroundMark x1="5837" y1="49637" x2="5837" y2="49637"/>
                        <a14:foregroundMark x1="8949" y1="43584" x2="8949" y2="43584"/>
                        <a14:foregroundMark x1="3502" y1="42131" x2="2205" y2="67554"/>
                        <a14:foregroundMark x1="15564" y1="39467" x2="10376" y2="35593"/>
                        <a14:foregroundMark x1="10376" y1="35593" x2="10376" y2="35593"/>
                        <a14:foregroundMark x1="6096" y1="66586" x2="6096" y2="66586"/>
                        <a14:foregroundMark x1="6226" y1="64407" x2="7912" y2="79419"/>
                        <a14:foregroundMark x1="6096" y1="73850" x2="6615" y2="81840"/>
                        <a14:foregroundMark x1="5577" y1="82809" x2="8820" y2="92010"/>
                        <a14:foregroundMark x1="26070" y1="87893" x2="27886" y2="90073"/>
                        <a14:foregroundMark x1="31388" y1="80630" x2="45136" y2="86441"/>
                        <a14:foregroundMark x1="66667" y1="77724" x2="75616" y2="74334"/>
                        <a14:foregroundMark x1="80415" y1="71429" x2="89105" y2="70944"/>
                        <a14:backgroundMark x1="4799" y1="96610" x2="14916" y2="96610"/>
                        <a14:backgroundMark x1="27497" y1="94189" x2="21660" y2="97337"/>
                        <a14:backgroundMark x1="21660" y1="97337" x2="28794" y2="97337"/>
                        <a14:backgroundMark x1="28794" y1="97337" x2="26459" y2="92978"/>
                        <a14:backgroundMark x1="37484" y1="96610" x2="35019" y2="98789"/>
                        <a14:backgroundMark x1="37484" y1="97337" x2="40208" y2="96368"/>
                        <a14:backgroundMark x1="39300" y1="96368" x2="42023" y2="96610"/>
                        <a14:backgroundMark x1="41894" y1="96610" x2="43839" y2="99758"/>
                        <a14:backgroundMark x1="43061" y1="97337" x2="43969" y2="97337"/>
                        <a14:backgroundMark x1="42672" y1="99031" x2="44488" y2="99031"/>
                        <a14:backgroundMark x1="4280" y1="96610" x2="9728" y2="95642"/>
                        <a14:backgroundMark x1="9728" y1="95642" x2="13100" y2="97579"/>
                        <a14:backgroundMark x1="49027" y1="95157" x2="60700" y2="95884"/>
                        <a14:backgroundMark x1="59403" y1="62712" x2="64591" y2="64165"/>
                        <a14:backgroundMark x1="64591" y1="64165" x2="62646" y2="61259"/>
                        <a14:backgroundMark x1="63813" y1="60775" x2="65110" y2="60048"/>
                        <a14:backgroundMark x1="63943" y1="60048" x2="58755" y2="61259"/>
                        <a14:backgroundMark x1="58755" y1="61259" x2="61868" y2="64165"/>
                        <a14:backgroundMark x1="59663" y1="61985" x2="60700" y2="61501"/>
                        <a14:backgroundMark x1="58495" y1="61743" x2="58236" y2="65133"/>
                        <a14:backgroundMark x1="57717" y1="62712" x2="58755" y2="59322"/>
                        <a14:backgroundMark x1="57717" y1="60048" x2="58236" y2="62228"/>
                        <a14:backgroundMark x1="62646" y1="57869" x2="63943" y2="62470"/>
                        <a14:backgroundMark x1="73022" y1="51574" x2="79248" y2="51090"/>
                        <a14:backgroundMark x1="73152" y1="51090" x2="79767" y2="49879"/>
                        <a14:backgroundMark x1="65759" y1="97579" x2="75746" y2="96368"/>
                        <a14:backgroundMark x1="80156" y1="96126" x2="88716" y2="95884"/>
                        <a14:backgroundMark x1="88716" y1="95884" x2="79248" y2="97337"/>
                        <a14:backgroundMark x1="88975" y1="95642" x2="93904" y2="97337"/>
                        <a14:backgroundMark x1="92088" y1="96852" x2="94034" y2="95884"/>
                        <a14:backgroundMark x1="72633" y1="95642" x2="66278" y2="97094"/>
                        <a14:backgroundMark x1="65370" y1="96610" x2="67964" y2="97094"/>
                        <a14:backgroundMark x1="26589" y1="97337" x2="22179" y2="99516"/>
                      </a14:backgroundRemoval>
                    </a14:imgEffect>
                  </a14:imgLayer>
                </a14:imgProps>
              </a:ext>
            </a:extLst>
          </a:blip>
          <a:srcRect t="35893" r="3641"/>
          <a:stretch>
            <a:fillRect/>
          </a:stretch>
        </p:blipFill>
        <p:spPr>
          <a:xfrm>
            <a:off x="117423" y="1248550"/>
            <a:ext cx="8909151" cy="3175000"/>
          </a:xfrm>
          <a:prstGeom prst="rect">
            <a:avLst/>
          </a:prstGeom>
        </p:spPr>
      </p:pic>
      <p:sp>
        <p:nvSpPr>
          <p:cNvPr id="3" name="TextBox 2">
            <a:extLst>
              <a:ext uri="{FF2B5EF4-FFF2-40B4-BE49-F238E27FC236}">
                <a16:creationId xmlns:a16="http://schemas.microsoft.com/office/drawing/2014/main" id="{910F948E-72D2-D6BF-2FDA-8640EEFF3D5E}"/>
              </a:ext>
            </a:extLst>
          </p:cNvPr>
          <p:cNvSpPr txBox="1"/>
          <p:nvPr/>
        </p:nvSpPr>
        <p:spPr>
          <a:xfrm>
            <a:off x="415395" y="4076220"/>
            <a:ext cx="1387795" cy="523220"/>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1. </a:t>
            </a:r>
            <a:r>
              <a:rPr lang="en-GB" sz="1400" b="1" dirty="0">
                <a:latin typeface="Arial" panose="020B0604020202020204" pitchFamily="34" charset="0"/>
                <a:cs typeface="Arial" panose="020B0604020202020204" pitchFamily="34" charset="0"/>
              </a:rPr>
              <a:t>Assess</a:t>
            </a:r>
            <a:r>
              <a:rPr lang="en-GB" sz="1400" dirty="0">
                <a:latin typeface="Arial" panose="020B0604020202020204" pitchFamily="34" charset="0"/>
                <a:cs typeface="Arial" panose="020B0604020202020204" pitchFamily="34" charset="0"/>
              </a:rPr>
              <a:t> – Stop and think</a:t>
            </a:r>
          </a:p>
        </p:txBody>
      </p:sp>
      <p:sp>
        <p:nvSpPr>
          <p:cNvPr id="4" name="TextBox 3">
            <a:extLst>
              <a:ext uri="{FF2B5EF4-FFF2-40B4-BE49-F238E27FC236}">
                <a16:creationId xmlns:a16="http://schemas.microsoft.com/office/drawing/2014/main" id="{249D6CD2-A2EB-B4CD-C6F8-4177A9FFA4A3}"/>
              </a:ext>
            </a:extLst>
          </p:cNvPr>
          <p:cNvSpPr txBox="1"/>
          <p:nvPr/>
        </p:nvSpPr>
        <p:spPr>
          <a:xfrm>
            <a:off x="1803190" y="4076220"/>
            <a:ext cx="1489395" cy="523220"/>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2. </a:t>
            </a:r>
            <a:r>
              <a:rPr lang="en-GB" sz="1400" b="1" dirty="0">
                <a:latin typeface="Arial" panose="020B0604020202020204" pitchFamily="34" charset="0"/>
                <a:cs typeface="Arial" panose="020B0604020202020204" pitchFamily="34" charset="0"/>
              </a:rPr>
              <a:t>Feet</a:t>
            </a:r>
            <a:r>
              <a:rPr lang="en-GB" sz="1400" dirty="0">
                <a:latin typeface="Arial" panose="020B0604020202020204" pitchFamily="34" charset="0"/>
                <a:cs typeface="Arial" panose="020B0604020202020204" pitchFamily="34" charset="0"/>
              </a:rPr>
              <a:t> – Position the feet</a:t>
            </a:r>
          </a:p>
        </p:txBody>
      </p:sp>
      <p:sp>
        <p:nvSpPr>
          <p:cNvPr id="6" name="TextBox 5">
            <a:extLst>
              <a:ext uri="{FF2B5EF4-FFF2-40B4-BE49-F238E27FC236}">
                <a16:creationId xmlns:a16="http://schemas.microsoft.com/office/drawing/2014/main" id="{1B47DB49-1398-030C-A01D-C45B0933D002}"/>
              </a:ext>
            </a:extLst>
          </p:cNvPr>
          <p:cNvSpPr txBox="1"/>
          <p:nvPr/>
        </p:nvSpPr>
        <p:spPr>
          <a:xfrm>
            <a:off x="3292585" y="4076220"/>
            <a:ext cx="1489395" cy="1169551"/>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3. </a:t>
            </a:r>
            <a:r>
              <a:rPr lang="en-GB" sz="1400" b="1" dirty="0">
                <a:latin typeface="Arial" panose="020B0604020202020204" pitchFamily="34" charset="0"/>
                <a:cs typeface="Arial" panose="020B0604020202020204" pitchFamily="34" charset="0"/>
              </a:rPr>
              <a:t>Adopt a good posture</a:t>
            </a:r>
            <a:r>
              <a:rPr lang="en-GB" sz="1400" dirty="0">
                <a:latin typeface="Arial" panose="020B0604020202020204" pitchFamily="34" charset="0"/>
                <a:cs typeface="Arial" panose="020B0604020202020204" pitchFamily="34" charset="0"/>
              </a:rPr>
              <a:t> – knees, hips/back, head and neck</a:t>
            </a:r>
          </a:p>
        </p:txBody>
      </p:sp>
      <p:sp>
        <p:nvSpPr>
          <p:cNvPr id="8" name="TextBox 7">
            <a:extLst>
              <a:ext uri="{FF2B5EF4-FFF2-40B4-BE49-F238E27FC236}">
                <a16:creationId xmlns:a16="http://schemas.microsoft.com/office/drawing/2014/main" id="{531891F3-0F61-1CA7-0F6C-2FEE3FC5A056}"/>
              </a:ext>
            </a:extLst>
          </p:cNvPr>
          <p:cNvSpPr txBox="1"/>
          <p:nvPr/>
        </p:nvSpPr>
        <p:spPr>
          <a:xfrm>
            <a:off x="3292585" y="5245771"/>
            <a:ext cx="1490400" cy="523220"/>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4. </a:t>
            </a:r>
            <a:r>
              <a:rPr lang="en-GB" sz="1400" b="1" dirty="0">
                <a:latin typeface="Arial" panose="020B0604020202020204" pitchFamily="34" charset="0"/>
                <a:cs typeface="Arial" panose="020B0604020202020204" pitchFamily="34" charset="0"/>
              </a:rPr>
              <a:t>Grip</a:t>
            </a:r>
            <a:r>
              <a:rPr lang="en-GB" sz="1400" dirty="0">
                <a:latin typeface="Arial" panose="020B0604020202020204" pitchFamily="34" charset="0"/>
                <a:cs typeface="Arial" panose="020B0604020202020204" pitchFamily="34" charset="0"/>
              </a:rPr>
              <a:t> – get a firm grip</a:t>
            </a:r>
          </a:p>
        </p:txBody>
      </p:sp>
      <p:sp>
        <p:nvSpPr>
          <p:cNvPr id="9" name="TextBox 8">
            <a:extLst>
              <a:ext uri="{FF2B5EF4-FFF2-40B4-BE49-F238E27FC236}">
                <a16:creationId xmlns:a16="http://schemas.microsoft.com/office/drawing/2014/main" id="{722A16C6-557D-970B-5CF9-60CD7FF0C3AF}"/>
              </a:ext>
            </a:extLst>
          </p:cNvPr>
          <p:cNvSpPr txBox="1"/>
          <p:nvPr/>
        </p:nvSpPr>
        <p:spPr>
          <a:xfrm>
            <a:off x="4756580" y="4076220"/>
            <a:ext cx="1490400" cy="523220"/>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5. </a:t>
            </a:r>
            <a:r>
              <a:rPr lang="en-GB" sz="1400" b="1" dirty="0">
                <a:latin typeface="Arial" panose="020B0604020202020204" pitchFamily="34" charset="0"/>
                <a:cs typeface="Arial" panose="020B0604020202020204" pitchFamily="34" charset="0"/>
              </a:rPr>
              <a:t>Load close</a:t>
            </a:r>
            <a:r>
              <a:rPr lang="en-GB" sz="1400" dirty="0">
                <a:latin typeface="Arial" panose="020B0604020202020204" pitchFamily="34" charset="0"/>
                <a:cs typeface="Arial" panose="020B0604020202020204" pitchFamily="34" charset="0"/>
              </a:rPr>
              <a:t> – keep close to the load</a:t>
            </a:r>
          </a:p>
        </p:txBody>
      </p:sp>
      <p:sp>
        <p:nvSpPr>
          <p:cNvPr id="10" name="TextBox 9">
            <a:extLst>
              <a:ext uri="{FF2B5EF4-FFF2-40B4-BE49-F238E27FC236}">
                <a16:creationId xmlns:a16="http://schemas.microsoft.com/office/drawing/2014/main" id="{E42163E8-C3AC-5F1A-1DF4-CC3B45931F3F}"/>
              </a:ext>
            </a:extLst>
          </p:cNvPr>
          <p:cNvSpPr txBox="1"/>
          <p:nvPr/>
        </p:nvSpPr>
        <p:spPr>
          <a:xfrm>
            <a:off x="6168705" y="4049830"/>
            <a:ext cx="1490400" cy="523220"/>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6. </a:t>
            </a:r>
            <a:r>
              <a:rPr lang="en-GB" sz="1400" b="1" dirty="0">
                <a:latin typeface="Arial" panose="020B0604020202020204" pitchFamily="34" charset="0"/>
                <a:cs typeface="Arial" panose="020B0604020202020204" pitchFamily="34" charset="0"/>
              </a:rPr>
              <a:t>Move the feet </a:t>
            </a:r>
            <a:r>
              <a:rPr lang="en-GB" sz="1400" dirty="0">
                <a:latin typeface="Arial" panose="020B0604020202020204" pitchFamily="34" charset="0"/>
                <a:cs typeface="Arial" panose="020B0604020202020204" pitchFamily="34" charset="0"/>
              </a:rPr>
              <a:t> - don’t jerk</a:t>
            </a:r>
          </a:p>
        </p:txBody>
      </p:sp>
      <p:sp>
        <p:nvSpPr>
          <p:cNvPr id="11" name="TextBox 10">
            <a:extLst>
              <a:ext uri="{FF2B5EF4-FFF2-40B4-BE49-F238E27FC236}">
                <a16:creationId xmlns:a16="http://schemas.microsoft.com/office/drawing/2014/main" id="{216A8A80-2C82-344F-C647-5E4D7983B510}"/>
              </a:ext>
            </a:extLst>
          </p:cNvPr>
          <p:cNvSpPr txBox="1"/>
          <p:nvPr/>
        </p:nvSpPr>
        <p:spPr>
          <a:xfrm>
            <a:off x="7593595" y="4076220"/>
            <a:ext cx="1490400" cy="523220"/>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7. </a:t>
            </a:r>
            <a:r>
              <a:rPr lang="en-GB" sz="1400" b="1" dirty="0">
                <a:latin typeface="Arial" panose="020B0604020202020204" pitchFamily="34" charset="0"/>
                <a:cs typeface="Arial" panose="020B0604020202020204" pitchFamily="34" charset="0"/>
              </a:rPr>
              <a:t>Adjust</a:t>
            </a:r>
            <a:r>
              <a:rPr lang="en-GB" sz="1400" dirty="0">
                <a:latin typeface="Arial" panose="020B0604020202020204" pitchFamily="34" charset="0"/>
                <a:cs typeface="Arial" panose="020B0604020202020204" pitchFamily="34" charset="0"/>
              </a:rPr>
              <a:t> – put down then adjust</a:t>
            </a:r>
          </a:p>
        </p:txBody>
      </p:sp>
    </p:spTree>
    <p:extLst>
      <p:ext uri="{BB962C8B-B14F-4D97-AF65-F5344CB8AC3E}">
        <p14:creationId xmlns:p14="http://schemas.microsoft.com/office/powerpoint/2010/main" val="25448796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F9E1E-6357-DDD8-15E1-13A29E9571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20A919-1262-E90F-23E5-B2A44C549E4D}"/>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Managing welfare</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55FD784-F9F4-154A-1242-40DAB2C56236}"/>
              </a:ext>
            </a:extLst>
          </p:cNvPr>
          <p:cNvSpPr>
            <a:spLocks noGrp="1"/>
          </p:cNvSpPr>
          <p:nvPr>
            <p:ph idx="1"/>
          </p:nvPr>
        </p:nvSpPr>
        <p:spPr>
          <a:xfrm>
            <a:off x="551809" y="1183729"/>
            <a:ext cx="8186945" cy="4388396"/>
          </a:xfrm>
        </p:spPr>
        <p:txBody>
          <a:bodyPr>
            <a:noAutofit/>
          </a:bodyPr>
          <a:lstStyle/>
          <a:p>
            <a:pPr>
              <a:lnSpc>
                <a:spcPct val="100000"/>
              </a:lnSpc>
            </a:pPr>
            <a:r>
              <a:rPr lang="en-GB" sz="2000">
                <a:latin typeface="Arial" panose="020B0604020202020204" pitchFamily="34" charset="0"/>
                <a:cs typeface="Arial" panose="020B0604020202020204" pitchFamily="34" charset="0"/>
              </a:rPr>
              <a:t>Ensure all participants have completed a Physical Activity Readiness Questionnaire</a:t>
            </a:r>
          </a:p>
          <a:p>
            <a:pPr>
              <a:lnSpc>
                <a:spcPct val="100000"/>
              </a:lnSpc>
            </a:pPr>
            <a:r>
              <a:rPr lang="en-GB" sz="2000">
                <a:latin typeface="Arial" panose="020B0604020202020204" pitchFamily="34" charset="0"/>
                <a:cs typeface="Arial" panose="020B0604020202020204" pitchFamily="34" charset="0"/>
              </a:rPr>
              <a:t>Pre-drill ground assessment via Q&amp;A </a:t>
            </a:r>
          </a:p>
          <a:p>
            <a:pPr>
              <a:lnSpc>
                <a:spcPct val="100000"/>
              </a:lnSpc>
            </a:pPr>
            <a:r>
              <a:rPr lang="en-GB" sz="2000">
                <a:latin typeface="Arial" panose="020B0604020202020204" pitchFamily="34" charset="0"/>
                <a:cs typeface="Arial" panose="020B0604020202020204" pitchFamily="34" charset="0"/>
              </a:rPr>
              <a:t>Hydration breaks</a:t>
            </a:r>
          </a:p>
          <a:p>
            <a:pPr>
              <a:lnSpc>
                <a:spcPct val="100000"/>
              </a:lnSpc>
            </a:pPr>
            <a:r>
              <a:rPr lang="en-GB" sz="2000">
                <a:latin typeface="Arial" panose="020B0604020202020204" pitchFamily="34" charset="0"/>
                <a:cs typeface="Arial" panose="020B0604020202020204" pitchFamily="34" charset="0"/>
              </a:rPr>
              <a:t>Adaptation of drills suitable for individual needs (physical needs may need an individual risk assessment prior to course participation)</a:t>
            </a:r>
          </a:p>
          <a:p>
            <a:pPr>
              <a:lnSpc>
                <a:spcPct val="100000"/>
              </a:lnSpc>
            </a:pPr>
            <a:r>
              <a:rPr lang="en-GB" sz="2000">
                <a:latin typeface="Arial" panose="020B0604020202020204" pitchFamily="34" charset="0"/>
                <a:cs typeface="Arial" panose="020B0604020202020204" pitchFamily="34" charset="0"/>
              </a:rPr>
              <a:t>First aid provisions present at activity centres </a:t>
            </a:r>
          </a:p>
          <a:p>
            <a:pPr>
              <a:lnSpc>
                <a:spcPct val="100000"/>
              </a:lnSpc>
            </a:pPr>
            <a:r>
              <a:rPr lang="en-GB" sz="2000">
                <a:latin typeface="Arial" panose="020B0604020202020204" pitchFamily="34" charset="0"/>
                <a:cs typeface="Arial" panose="020B0604020202020204" pitchFamily="34" charset="0"/>
              </a:rPr>
              <a:t>Post drill ground activity assessment via Q&amp;A </a:t>
            </a:r>
          </a:p>
        </p:txBody>
      </p:sp>
    </p:spTree>
    <p:extLst>
      <p:ext uri="{BB962C8B-B14F-4D97-AF65-F5344CB8AC3E}">
        <p14:creationId xmlns:p14="http://schemas.microsoft.com/office/powerpoint/2010/main" val="3874194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17C45-A5EB-A981-A8B8-37015CB70B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413253-D0AB-847B-87F8-FDF1853F01FC}"/>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Accident / injury reporting (adapt to local procedure)</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1E75621-11D4-D025-BE53-C81E44FC8F17}"/>
              </a:ext>
            </a:extLst>
          </p:cNvPr>
          <p:cNvSpPr>
            <a:spLocks noGrp="1"/>
          </p:cNvSpPr>
          <p:nvPr>
            <p:ph idx="1"/>
          </p:nvPr>
        </p:nvSpPr>
        <p:spPr>
          <a:xfrm>
            <a:off x="551810" y="1183729"/>
            <a:ext cx="8082524" cy="4388396"/>
          </a:xfrm>
        </p:spPr>
        <p:txBody>
          <a:bodyPr>
            <a:noAutofit/>
          </a:bodyPr>
          <a:lstStyle/>
          <a:p>
            <a:pPr>
              <a:lnSpc>
                <a:spcPct val="100000"/>
              </a:lnSpc>
            </a:pPr>
            <a:r>
              <a:rPr lang="en-GB">
                <a:latin typeface="Arial" panose="020B0604020202020204" pitchFamily="34" charset="0"/>
                <a:cs typeface="Arial" panose="020B0604020202020204" pitchFamily="34" charset="0"/>
              </a:rPr>
              <a:t>What to do in the event of an accident:</a:t>
            </a:r>
          </a:p>
          <a:p>
            <a:pPr>
              <a:lnSpc>
                <a:spcPct val="100000"/>
              </a:lnSpc>
            </a:pPr>
            <a:r>
              <a:rPr lang="en-GB">
                <a:latin typeface="Arial" panose="020B0604020202020204" pitchFamily="34" charset="0"/>
                <a:cs typeface="Arial" panose="020B0604020202020204" pitchFamily="34" charset="0"/>
              </a:rPr>
              <a:t>Report to Line Manager / Responsible Person as soon as reasonably practicable, giving as much information as possible.</a:t>
            </a:r>
          </a:p>
          <a:p>
            <a:pPr>
              <a:lnSpc>
                <a:spcPct val="100000"/>
              </a:lnSpc>
            </a:pPr>
            <a:r>
              <a:rPr lang="en-GB">
                <a:latin typeface="Arial" panose="020B0604020202020204" pitchFamily="34" charset="0"/>
                <a:cs typeface="Arial" panose="020B0604020202020204" pitchFamily="34" charset="0"/>
              </a:rPr>
              <a:t>The Line Manager / Responsible Person must immediately instigate any appropriate remedial action to prevent a recurrence. </a:t>
            </a:r>
          </a:p>
          <a:p>
            <a:pPr>
              <a:lnSpc>
                <a:spcPct val="100000"/>
              </a:lnSpc>
            </a:pPr>
            <a:r>
              <a:rPr lang="en-GB">
                <a:latin typeface="Arial" panose="020B0604020202020204" pitchFamily="34" charset="0"/>
                <a:cs typeface="Arial" panose="020B0604020202020204" pitchFamily="34" charset="0"/>
              </a:rPr>
              <a:t>The Line Manager / Responsible Person must, at the first opportunity (in any case within two hours of injury) notify Fire Control providing the basic factual information required in the Initial Injury Report Form H1(a). </a:t>
            </a:r>
          </a:p>
          <a:p>
            <a:pPr>
              <a:lnSpc>
                <a:spcPct val="100000"/>
              </a:lnSpc>
            </a:pPr>
            <a:r>
              <a:rPr lang="en-GB">
                <a:latin typeface="Arial" panose="020B0604020202020204" pitchFamily="34" charset="0"/>
                <a:cs typeface="Arial" panose="020B0604020202020204" pitchFamily="34" charset="0"/>
              </a:rPr>
              <a:t>Fire Control will complete Section 1 (Parts 1-5) of Form H1(a) and then inform the Health, Safety and Wellbeing Manager and/or the Duty Group Manager verbally as soon as reasonably practicable. </a:t>
            </a:r>
          </a:p>
          <a:p>
            <a:pPr>
              <a:lnSpc>
                <a:spcPct val="100000"/>
              </a:lnSpc>
            </a:pPr>
            <a:r>
              <a:rPr lang="en-GB">
                <a:latin typeface="Arial" panose="020B0604020202020204" pitchFamily="34" charset="0"/>
                <a:cs typeface="Arial" panose="020B0604020202020204" pitchFamily="34" charset="0"/>
              </a:rPr>
              <a:t>The Health, Safety and Wellbeing and/or the Duty Group Manager will then decide the level of investigation required.</a:t>
            </a:r>
          </a:p>
        </p:txBody>
      </p:sp>
    </p:spTree>
    <p:extLst>
      <p:ext uri="{BB962C8B-B14F-4D97-AF65-F5344CB8AC3E}">
        <p14:creationId xmlns:p14="http://schemas.microsoft.com/office/powerpoint/2010/main" val="42794467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DF3DA-888B-3E9A-88E0-950B0A1501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11614-6E3A-C0E1-3785-6F60C08647AA}"/>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Near miss reporting (adapt to local procedure)</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616C187-17D5-7E24-4AEA-04DBE58F0E29}"/>
              </a:ext>
            </a:extLst>
          </p:cNvPr>
          <p:cNvSpPr>
            <a:spLocks noGrp="1"/>
          </p:cNvSpPr>
          <p:nvPr>
            <p:ph idx="1"/>
          </p:nvPr>
        </p:nvSpPr>
        <p:spPr>
          <a:xfrm>
            <a:off x="453898" y="1107529"/>
            <a:ext cx="8082524" cy="4578896"/>
          </a:xfrm>
        </p:spPr>
        <p:txBody>
          <a:bodyPr>
            <a:noAutofit/>
          </a:bodyPr>
          <a:lstStyle/>
          <a:p>
            <a:pPr marL="0" indent="0" algn="just">
              <a:lnSpc>
                <a:spcPct val="100000"/>
              </a:lnSpc>
              <a:buNone/>
            </a:pPr>
            <a:r>
              <a:rPr lang="en-GB" sz="1700" b="1">
                <a:latin typeface="Arial" panose="020B0604020202020204" pitchFamily="34" charset="0"/>
                <a:cs typeface="Arial" panose="020B0604020202020204" pitchFamily="34" charset="0"/>
              </a:rPr>
              <a:t>What is a ‘near miss’?</a:t>
            </a:r>
          </a:p>
          <a:p>
            <a:pPr marL="0" indent="0">
              <a:lnSpc>
                <a:spcPct val="100000"/>
              </a:lnSpc>
              <a:buNone/>
            </a:pPr>
            <a:r>
              <a:rPr lang="en-GB" sz="1700">
                <a:latin typeface="Arial" panose="020B0604020202020204" pitchFamily="34" charset="0"/>
                <a:cs typeface="Arial" panose="020B0604020202020204" pitchFamily="34" charset="0"/>
              </a:rPr>
              <a:t>An occurrence that could have caused injury to a person or damage to property.</a:t>
            </a:r>
          </a:p>
          <a:p>
            <a:pPr marL="0" indent="0">
              <a:lnSpc>
                <a:spcPct val="100000"/>
              </a:lnSpc>
              <a:buNone/>
            </a:pPr>
            <a:r>
              <a:rPr lang="en-GB" sz="1700" b="1">
                <a:latin typeface="Arial" panose="020B0604020202020204" pitchFamily="34" charset="0"/>
                <a:cs typeface="Arial" panose="020B0604020202020204" pitchFamily="34" charset="0"/>
              </a:rPr>
              <a:t>Why report a near miss?</a:t>
            </a:r>
          </a:p>
          <a:p>
            <a:pPr marL="0" indent="0" algn="just">
              <a:lnSpc>
                <a:spcPct val="100000"/>
              </a:lnSpc>
              <a:buNone/>
            </a:pPr>
            <a:r>
              <a:rPr lang="en-GB" sz="1700">
                <a:latin typeface="Arial" panose="020B0604020202020204" pitchFamily="34" charset="0"/>
                <a:cs typeface="Arial" panose="020B0604020202020204" pitchFamily="34" charset="0"/>
              </a:rPr>
              <a:t>Today’s near miss could be tomorrow's major injury. Reporting near misses can help us limit the harm or threat to an individual.</a:t>
            </a:r>
          </a:p>
          <a:p>
            <a:pPr marL="0" indent="0" algn="just">
              <a:lnSpc>
                <a:spcPct val="100000"/>
              </a:lnSpc>
              <a:buNone/>
            </a:pPr>
            <a:r>
              <a:rPr lang="en-GB" sz="1700" b="1">
                <a:latin typeface="Arial" panose="020B0604020202020204" pitchFamily="34" charset="0"/>
                <a:cs typeface="Arial" panose="020B0604020202020204" pitchFamily="34" charset="0"/>
              </a:rPr>
              <a:t>Reporting process</a:t>
            </a:r>
          </a:p>
          <a:p>
            <a:pPr algn="just">
              <a:lnSpc>
                <a:spcPct val="100000"/>
              </a:lnSpc>
            </a:pPr>
            <a:r>
              <a:rPr lang="en-GB" sz="1700">
                <a:latin typeface="Arial" panose="020B0604020202020204" pitchFamily="34" charset="0"/>
                <a:cs typeface="Arial" panose="020B0604020202020204" pitchFamily="34" charset="0"/>
              </a:rPr>
              <a:t>Notify line manager (Unit Manager or Fire Cadet Manager in absence of UM)</a:t>
            </a:r>
          </a:p>
          <a:p>
            <a:pPr>
              <a:lnSpc>
                <a:spcPct val="100000"/>
              </a:lnSpc>
            </a:pPr>
            <a:r>
              <a:rPr lang="en-GB" sz="1700">
                <a:latin typeface="Arial" panose="020B0604020202020204" pitchFamily="34" charset="0"/>
                <a:cs typeface="Arial" panose="020B0604020202020204" pitchFamily="34" charset="0"/>
              </a:rPr>
              <a:t>Line Manager / Unit Manager must, at the first opportunity (in any case within two hours of event) notify Fire Control, providing the basic factual information required in the Near Miss Report Form H4, or complete the online ‘Near Miss card’ which can be submitted direct to the Health, Safety and Wellbeing Team.</a:t>
            </a:r>
            <a:br>
              <a:rPr lang="en-GB" sz="1700">
                <a:latin typeface="Arial" panose="020B0604020202020204" pitchFamily="34" charset="0"/>
                <a:cs typeface="Arial" panose="020B0604020202020204" pitchFamily="34" charset="0"/>
              </a:rPr>
            </a:br>
            <a:endParaRPr lang="en-GB" sz="1700">
              <a:latin typeface="Arial" panose="020B0604020202020204" pitchFamily="34" charset="0"/>
              <a:cs typeface="Arial" panose="020B0604020202020204" pitchFamily="34" charset="0"/>
            </a:endParaRPr>
          </a:p>
          <a:p>
            <a:pPr algn="just">
              <a:lnSpc>
                <a:spcPct val="100000"/>
              </a:lnSpc>
            </a:pPr>
            <a:endParaRPr lang="en-GB" sz="17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8218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8FF2F-9B7D-17A2-91BE-5E9EA45CD6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48438C-AE9E-0BDD-25DF-08721B207841}"/>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Safeguarding: Core Principles</a:t>
            </a:r>
            <a:endParaRPr lang="en-US" b="1">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F1EE6B21-59CB-ABEB-35D1-4D9AC93D5827}"/>
              </a:ext>
            </a:extLst>
          </p:cNvPr>
          <p:cNvSpPr>
            <a:spLocks noGrp="1"/>
          </p:cNvSpPr>
          <p:nvPr>
            <p:ph idx="1"/>
          </p:nvPr>
        </p:nvSpPr>
        <p:spPr/>
        <p:txBody>
          <a:bodyPr>
            <a:normAutofit/>
          </a:bodyPr>
          <a:lstStyle/>
          <a:p>
            <a:r>
              <a:rPr lang="en-GB">
                <a:latin typeface="Arial" panose="020B0604020202020204" pitchFamily="34" charset="0"/>
                <a:cs typeface="Arial" panose="020B0604020202020204" pitchFamily="34" charset="0"/>
              </a:rPr>
              <a:t>All Instructors to undertake a minimum of </a:t>
            </a:r>
            <a:r>
              <a:rPr lang="en-GB" b="1">
                <a:latin typeface="Arial" panose="020B0604020202020204" pitchFamily="34" charset="0"/>
                <a:cs typeface="Arial" panose="020B0604020202020204" pitchFamily="34" charset="0"/>
              </a:rPr>
              <a:t>Level One</a:t>
            </a:r>
            <a:r>
              <a:rPr lang="en-GB">
                <a:latin typeface="Arial" panose="020B0604020202020204" pitchFamily="34" charset="0"/>
                <a:cs typeface="Arial" panose="020B0604020202020204" pitchFamily="34" charset="0"/>
              </a:rPr>
              <a:t> Safeguarding Training</a:t>
            </a:r>
          </a:p>
          <a:p>
            <a:r>
              <a:rPr lang="en-GB">
                <a:latin typeface="Arial" panose="020B0604020202020204" pitchFamily="34" charset="0"/>
                <a:cs typeface="Arial" panose="020B0604020202020204" pitchFamily="34" charset="0"/>
              </a:rPr>
              <a:t>Always act in best interest of the cadet</a:t>
            </a:r>
          </a:p>
          <a:p>
            <a:r>
              <a:rPr lang="en-GB">
                <a:latin typeface="Arial" panose="020B0604020202020204" pitchFamily="34" charset="0"/>
                <a:cs typeface="Arial" panose="020B0604020202020204" pitchFamily="34" charset="0"/>
              </a:rPr>
              <a:t>Active listening skills</a:t>
            </a:r>
          </a:p>
          <a:p>
            <a:r>
              <a:rPr lang="en-GB">
                <a:latin typeface="Arial" panose="020B0604020202020204" pitchFamily="34" charset="0"/>
                <a:cs typeface="Arial" panose="020B0604020202020204" pitchFamily="34" charset="0"/>
              </a:rPr>
              <a:t>Do NOT ask leading questions</a:t>
            </a:r>
          </a:p>
          <a:p>
            <a:r>
              <a:rPr lang="en-GB">
                <a:latin typeface="Arial" panose="020B0604020202020204" pitchFamily="34" charset="0"/>
                <a:cs typeface="Arial" panose="020B0604020202020204" pitchFamily="34" charset="0"/>
              </a:rPr>
              <a:t>Ability to identify signs of neglect (for example, poor hygiene, tiredness, poor clothing, physical harm, sudden changes in mood)</a:t>
            </a:r>
          </a:p>
          <a:p>
            <a:r>
              <a:rPr lang="en-GB">
                <a:latin typeface="Arial" panose="020B0604020202020204" pitchFamily="34" charset="0"/>
                <a:cs typeface="Arial" panose="020B0604020202020204" pitchFamily="34" charset="0"/>
              </a:rPr>
              <a:t>Maintain professional boundaries</a:t>
            </a:r>
          </a:p>
          <a:p>
            <a:r>
              <a:rPr lang="en-GB">
                <a:latin typeface="Arial" panose="020B0604020202020204" pitchFamily="34" charset="0"/>
                <a:cs typeface="Arial" panose="020B0604020202020204" pitchFamily="34" charset="0"/>
              </a:rPr>
              <a:t>Avoid working alone and out of sight of other Fire Cadet Instructors/Leads </a:t>
            </a:r>
          </a:p>
          <a:p>
            <a:r>
              <a:rPr lang="en-GB">
                <a:latin typeface="Arial" panose="020B0604020202020204" pitchFamily="34" charset="0"/>
                <a:cs typeface="Arial" panose="020B0604020202020204" pitchFamily="34" charset="0"/>
              </a:rPr>
              <a:t>Report concerns immediately and never make promises to individual</a:t>
            </a:r>
          </a:p>
        </p:txBody>
      </p:sp>
    </p:spTree>
    <p:extLst>
      <p:ext uri="{BB962C8B-B14F-4D97-AF65-F5344CB8AC3E}">
        <p14:creationId xmlns:p14="http://schemas.microsoft.com/office/powerpoint/2010/main" val="40936636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DEBE8-CB5D-5B54-3828-ECE3DA0CD9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A03069-8BC6-35E2-7B97-6D87480FC795}"/>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Safeguarding</a:t>
            </a:r>
            <a:r>
              <a:rPr lang="en-GB" b="1"/>
              <a:t> reporting process</a:t>
            </a:r>
            <a:endParaRPr lang="en-US" b="1"/>
          </a:p>
        </p:txBody>
      </p:sp>
      <p:sp>
        <p:nvSpPr>
          <p:cNvPr id="5" name="Content Placeholder 4">
            <a:extLst>
              <a:ext uri="{FF2B5EF4-FFF2-40B4-BE49-F238E27FC236}">
                <a16:creationId xmlns:a16="http://schemas.microsoft.com/office/drawing/2014/main" id="{71582A72-812E-CBF4-01CE-AF388913AE96}"/>
              </a:ext>
            </a:extLst>
          </p:cNvPr>
          <p:cNvSpPr>
            <a:spLocks noGrp="1"/>
          </p:cNvSpPr>
          <p:nvPr>
            <p:ph idx="1"/>
          </p:nvPr>
        </p:nvSpPr>
        <p:spPr>
          <a:xfrm>
            <a:off x="466084" y="1079645"/>
            <a:ext cx="8068315" cy="4698709"/>
          </a:xfrm>
        </p:spPr>
        <p:txBody>
          <a:bodyPr>
            <a:noAutofit/>
          </a:bodyPr>
          <a:lstStyle/>
          <a:p>
            <a:pPr marL="0" indent="0">
              <a:buNone/>
            </a:pPr>
            <a:r>
              <a:rPr lang="en-GB" b="1">
                <a:latin typeface="Arial" panose="020B0604020202020204" pitchFamily="34" charset="0"/>
                <a:cs typeface="Arial" panose="020B0604020202020204" pitchFamily="34" charset="0"/>
              </a:rPr>
              <a:t>Service</a:t>
            </a:r>
          </a:p>
          <a:p>
            <a:pPr>
              <a:lnSpc>
                <a:spcPct val="124000"/>
              </a:lnSpc>
            </a:pPr>
            <a:r>
              <a:rPr lang="en-GB">
                <a:latin typeface="Arial" panose="020B0604020202020204" pitchFamily="34" charset="0"/>
                <a:cs typeface="Arial" panose="020B0604020202020204" pitchFamily="34" charset="0"/>
              </a:rPr>
              <a:t>The service will do all it can to ensure that an adult’s and young person’s experience of our organisation is one that is free from exploitation or abuse.</a:t>
            </a:r>
          </a:p>
          <a:p>
            <a:pPr>
              <a:lnSpc>
                <a:spcPct val="124000"/>
              </a:lnSpc>
            </a:pPr>
            <a:r>
              <a:rPr lang="en-GB">
                <a:latin typeface="Arial" panose="020B0604020202020204" pitchFamily="34" charset="0"/>
                <a:cs typeface="Arial" panose="020B0604020202020204" pitchFamily="34" charset="0"/>
              </a:rPr>
              <a:t>All adults and young people have an equal right to protection from abuse or neglect regardless of their age, background, characteristics or vulnerabilities.</a:t>
            </a:r>
          </a:p>
          <a:p>
            <a:pPr marL="0" indent="0">
              <a:lnSpc>
                <a:spcPct val="124000"/>
              </a:lnSpc>
              <a:buNone/>
            </a:pPr>
            <a:r>
              <a:rPr lang="en-GB" b="1">
                <a:latin typeface="Arial" panose="020B0604020202020204" pitchFamily="34" charset="0"/>
                <a:cs typeface="Arial" panose="020B0604020202020204" pitchFamily="34" charset="0"/>
              </a:rPr>
              <a:t>Individual</a:t>
            </a:r>
          </a:p>
          <a:p>
            <a:pPr>
              <a:lnSpc>
                <a:spcPct val="124000"/>
              </a:lnSpc>
            </a:pPr>
            <a:r>
              <a:rPr lang="en-GB">
                <a:latin typeface="Arial" panose="020B0604020202020204" pitchFamily="34" charset="0"/>
                <a:cs typeface="Arial" panose="020B0604020202020204" pitchFamily="34" charset="0"/>
              </a:rPr>
              <a:t>To ensure policies, procedures and practices are carried out to maintain safeguarding and the protection of others.</a:t>
            </a:r>
          </a:p>
          <a:p>
            <a:pPr>
              <a:lnSpc>
                <a:spcPct val="124000"/>
              </a:lnSpc>
            </a:pPr>
            <a:r>
              <a:rPr lang="en-GB">
                <a:latin typeface="Arial" panose="020B0604020202020204" pitchFamily="34" charset="0"/>
                <a:cs typeface="Arial" panose="020B0604020202020204" pitchFamily="34" charset="0"/>
              </a:rPr>
              <a:t>Determine when a safeguarding report is to be made/actioned.</a:t>
            </a:r>
          </a:p>
          <a:p>
            <a:pPr>
              <a:lnSpc>
                <a:spcPct val="124000"/>
              </a:lnSpc>
            </a:pPr>
            <a:r>
              <a:rPr lang="en-GB">
                <a:latin typeface="Arial" panose="020B0604020202020204" pitchFamily="34" charset="0"/>
                <a:cs typeface="Arial" panose="020B0604020202020204" pitchFamily="34" charset="0"/>
              </a:rPr>
              <a:t>Reporting to Line Manager and formally notify Fire Control to complete safeguarding referral. </a:t>
            </a:r>
          </a:p>
          <a:p>
            <a:pPr marL="0" indent="0">
              <a:buNone/>
            </a:pPr>
            <a:br>
              <a:rPr lang="en-GB">
                <a:latin typeface="Arial" panose="020B0604020202020204" pitchFamily="34" charset="0"/>
                <a:cs typeface="Arial" panose="020B0604020202020204" pitchFamily="34" charset="0"/>
              </a:rPr>
            </a:br>
            <a:endParaRPr lang="en-GB">
              <a:latin typeface="Arial" panose="020B0604020202020204" pitchFamily="34" charset="0"/>
              <a:cs typeface="Arial" panose="020B0604020202020204" pitchFamily="34" charset="0"/>
            </a:endParaRPr>
          </a:p>
          <a:p>
            <a:pPr marL="0" indent="0">
              <a:buNone/>
            </a:pPr>
            <a:endParaRPr lang="en-GB">
              <a:latin typeface="Arial" panose="020B0604020202020204" pitchFamily="34" charset="0"/>
              <a:cs typeface="Arial" panose="020B0604020202020204" pitchFamily="34" charset="0"/>
            </a:endParaRPr>
          </a:p>
          <a:p>
            <a:pPr marL="0" indent="0">
              <a:buNone/>
            </a:pPr>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92216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4A9E4-DA27-D62A-CA9B-C2291C3A29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246D8F-A623-B14D-95BC-790B581A09D9}"/>
              </a:ext>
            </a:extLst>
          </p:cNvPr>
          <p:cNvSpPr>
            <a:spLocks noGrp="1"/>
          </p:cNvSpPr>
          <p:nvPr>
            <p:ph type="title"/>
          </p:nvPr>
        </p:nvSpPr>
        <p:spPr/>
        <p:txBody>
          <a:bodyPr>
            <a:normAutofit/>
          </a:bodyPr>
          <a:lstStyle/>
          <a:p>
            <a:r>
              <a:rPr lang="en-GB">
                <a:solidFill>
                  <a:schemeClr val="tx1"/>
                </a:solidFill>
                <a:latin typeface="Arial" panose="020B0604020202020204" pitchFamily="34" charset="0"/>
                <a:cs typeface="Arial" panose="020B0604020202020204" pitchFamily="34" charset="0"/>
              </a:rPr>
              <a:t>Section 3</a:t>
            </a:r>
          </a:p>
        </p:txBody>
      </p:sp>
      <p:sp>
        <p:nvSpPr>
          <p:cNvPr id="3" name="Text Placeholder 2">
            <a:extLst>
              <a:ext uri="{FF2B5EF4-FFF2-40B4-BE49-F238E27FC236}">
                <a16:creationId xmlns:a16="http://schemas.microsoft.com/office/drawing/2014/main" id="{13BE8D4A-5205-482F-2C68-EAA7505BE173}"/>
              </a:ext>
            </a:extLst>
          </p:cNvPr>
          <p:cNvSpPr>
            <a:spLocks noGrp="1"/>
          </p:cNvSpPr>
          <p:nvPr>
            <p:ph type="body" idx="1"/>
          </p:nvPr>
        </p:nvSpPr>
        <p:spPr/>
        <p:txBody>
          <a:bodyPr/>
          <a:lstStyle/>
          <a:p>
            <a:r>
              <a:rPr lang="en-GB">
                <a:latin typeface="Arial" panose="020B0604020202020204" pitchFamily="34" charset="0"/>
                <a:cs typeface="Arial" panose="020B0604020202020204" pitchFamily="34" charset="0"/>
              </a:rPr>
              <a:t>Introduction to teaching Fire Cadets practical skills and knowledge</a:t>
            </a:r>
          </a:p>
        </p:txBody>
      </p:sp>
    </p:spTree>
    <p:extLst>
      <p:ext uri="{BB962C8B-B14F-4D97-AF65-F5344CB8AC3E}">
        <p14:creationId xmlns:p14="http://schemas.microsoft.com/office/powerpoint/2010/main" val="4922652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90166-F180-8AB2-3D58-AF7184CEAF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505592-736D-B543-2F8D-00F7042E4773}"/>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Teaching skills and knowledge</a:t>
            </a:r>
          </a:p>
        </p:txBody>
      </p:sp>
      <p:sp>
        <p:nvSpPr>
          <p:cNvPr id="3" name="Content Placeholder 2">
            <a:extLst>
              <a:ext uri="{FF2B5EF4-FFF2-40B4-BE49-F238E27FC236}">
                <a16:creationId xmlns:a16="http://schemas.microsoft.com/office/drawing/2014/main" id="{591810E2-6951-527A-0A63-4FFD7E65EFC5}"/>
              </a:ext>
            </a:extLst>
          </p:cNvPr>
          <p:cNvSpPr>
            <a:spLocks noGrp="1"/>
          </p:cNvSpPr>
          <p:nvPr>
            <p:ph idx="1"/>
          </p:nvPr>
        </p:nvSpPr>
        <p:spPr>
          <a:xfrm>
            <a:off x="551810" y="1183729"/>
            <a:ext cx="8082524" cy="4388396"/>
          </a:xfrm>
        </p:spPr>
        <p:txBody>
          <a:bodyPr>
            <a:noAutofit/>
          </a:bodyPr>
          <a:lstStyle/>
          <a:p>
            <a:pPr marL="0" indent="0">
              <a:lnSpc>
                <a:spcPct val="100000"/>
              </a:lnSpc>
              <a:buNone/>
            </a:pPr>
            <a:r>
              <a:rPr lang="en-GB">
                <a:latin typeface="Arial" panose="020B0604020202020204" pitchFamily="34" charset="0"/>
                <a:cs typeface="Arial" panose="020B0604020202020204" pitchFamily="34" charset="0"/>
              </a:rPr>
              <a:t>A simple framework to follow for teaching practical skills is the EDIP or EDICTS framework.</a:t>
            </a:r>
          </a:p>
          <a:p>
            <a:pPr marL="0" indent="0">
              <a:lnSpc>
                <a:spcPct val="100000"/>
              </a:lnSpc>
              <a:buNone/>
            </a:pPr>
            <a:r>
              <a:rPr lang="en-GB" b="1">
                <a:latin typeface="Arial" panose="020B0604020202020204" pitchFamily="34" charset="0"/>
                <a:cs typeface="Arial" panose="020B0604020202020204" pitchFamily="34" charset="0"/>
              </a:rPr>
              <a:t>EDIP Framework:</a:t>
            </a:r>
            <a:br>
              <a:rPr lang="en-GB">
                <a:latin typeface="Arial" panose="020B0604020202020204" pitchFamily="34" charset="0"/>
                <a:cs typeface="Arial" panose="020B0604020202020204" pitchFamily="34" charset="0"/>
              </a:rPr>
            </a:br>
            <a:endParaRPr lang="en-GB">
              <a:latin typeface="Arial" panose="020B0604020202020204" pitchFamily="34" charset="0"/>
              <a:cs typeface="Arial" panose="020B0604020202020204" pitchFamily="34" charset="0"/>
            </a:endParaRPr>
          </a:p>
          <a:p>
            <a:pPr marL="0" indent="0">
              <a:lnSpc>
                <a:spcPct val="100000"/>
              </a:lnSpc>
              <a:buNone/>
            </a:pPr>
            <a:r>
              <a:rPr lang="en-GB" b="1">
                <a:latin typeface="Arial" panose="020B0604020202020204" pitchFamily="34" charset="0"/>
                <a:cs typeface="Arial" panose="020B0604020202020204" pitchFamily="34" charset="0"/>
              </a:rPr>
              <a:t>Explain: </a:t>
            </a:r>
            <a:r>
              <a:rPr lang="en-GB">
                <a:latin typeface="Arial" panose="020B0604020202020204" pitchFamily="34" charset="0"/>
                <a:cs typeface="Arial" panose="020B0604020202020204" pitchFamily="34" charset="0"/>
              </a:rPr>
              <a:t>Explain the main learning points of the skill you are about to demonstrate.</a:t>
            </a:r>
          </a:p>
          <a:p>
            <a:pPr marL="0" indent="0">
              <a:lnSpc>
                <a:spcPct val="100000"/>
              </a:lnSpc>
              <a:buNone/>
            </a:pPr>
            <a:r>
              <a:rPr lang="en-GB" b="1">
                <a:latin typeface="Arial" panose="020B0604020202020204" pitchFamily="34" charset="0"/>
                <a:cs typeface="Arial" panose="020B0604020202020204" pitchFamily="34" charset="0"/>
              </a:rPr>
              <a:t>Demonstrate: </a:t>
            </a:r>
            <a:r>
              <a:rPr lang="en-GB">
                <a:latin typeface="Arial" panose="020B0604020202020204" pitchFamily="34" charset="0"/>
                <a:cs typeface="Arial" panose="020B0604020202020204" pitchFamily="34" charset="0"/>
              </a:rPr>
              <a:t>Demonstrate the skill slowly, breaking it down into small chunks and highlighting the main learning points.</a:t>
            </a:r>
          </a:p>
          <a:p>
            <a:pPr marL="0" indent="0">
              <a:lnSpc>
                <a:spcPct val="100000"/>
              </a:lnSpc>
              <a:buNone/>
            </a:pPr>
            <a:r>
              <a:rPr lang="en-GB" b="1">
                <a:latin typeface="Arial" panose="020B0604020202020204" pitchFamily="34" charset="0"/>
                <a:cs typeface="Arial" panose="020B0604020202020204" pitchFamily="34" charset="0"/>
              </a:rPr>
              <a:t>Imitate: </a:t>
            </a:r>
            <a:r>
              <a:rPr lang="en-GB">
                <a:latin typeface="Arial" panose="020B0604020202020204" pitchFamily="34" charset="0"/>
                <a:cs typeface="Arial" panose="020B0604020202020204" pitchFamily="34" charset="0"/>
              </a:rPr>
              <a:t>Have the learner imitate the skill just demonstrated, reiterating the main learning points and providing feedback and encouragement.</a:t>
            </a:r>
          </a:p>
          <a:p>
            <a:pPr marL="0" indent="0">
              <a:lnSpc>
                <a:spcPct val="100000"/>
              </a:lnSpc>
              <a:buNone/>
            </a:pPr>
            <a:r>
              <a:rPr lang="en-GB" b="1">
                <a:latin typeface="Arial" panose="020B0604020202020204" pitchFamily="34" charset="0"/>
                <a:cs typeface="Arial" panose="020B0604020202020204" pitchFamily="34" charset="0"/>
              </a:rPr>
              <a:t>Practice: </a:t>
            </a:r>
            <a:r>
              <a:rPr lang="en-GB">
                <a:latin typeface="Arial" panose="020B0604020202020204" pitchFamily="34" charset="0"/>
                <a:cs typeface="Arial" panose="020B0604020202020204" pitchFamily="34" charset="0"/>
              </a:rPr>
              <a:t>Allow the learner to practice the skill, where possible observe to give feedback and encouragement.				</a:t>
            </a:r>
          </a:p>
        </p:txBody>
      </p:sp>
    </p:spTree>
    <p:extLst>
      <p:ext uri="{BB962C8B-B14F-4D97-AF65-F5344CB8AC3E}">
        <p14:creationId xmlns:p14="http://schemas.microsoft.com/office/powerpoint/2010/main" val="1280133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84E71-B14B-D069-4347-41D0835281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C7ABAA-0912-677B-AB4E-85AFB0D75C12}"/>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Teaching skills and knowledge</a:t>
            </a:r>
          </a:p>
        </p:txBody>
      </p:sp>
      <p:sp>
        <p:nvSpPr>
          <p:cNvPr id="3" name="Content Placeholder 2">
            <a:extLst>
              <a:ext uri="{FF2B5EF4-FFF2-40B4-BE49-F238E27FC236}">
                <a16:creationId xmlns:a16="http://schemas.microsoft.com/office/drawing/2014/main" id="{5097BCA4-0DF5-81E8-5DB5-9F12953DB9BB}"/>
              </a:ext>
            </a:extLst>
          </p:cNvPr>
          <p:cNvSpPr>
            <a:spLocks noGrp="1"/>
          </p:cNvSpPr>
          <p:nvPr>
            <p:ph idx="1"/>
          </p:nvPr>
        </p:nvSpPr>
        <p:spPr>
          <a:xfrm>
            <a:off x="551810" y="974500"/>
            <a:ext cx="8306440" cy="4388396"/>
          </a:xfrm>
        </p:spPr>
        <p:txBody>
          <a:bodyPr>
            <a:noAutofit/>
          </a:bodyPr>
          <a:lstStyle/>
          <a:p>
            <a:pPr marL="0" indent="0" algn="just">
              <a:lnSpc>
                <a:spcPct val="114000"/>
              </a:lnSpc>
              <a:buNone/>
            </a:pPr>
            <a:r>
              <a:rPr lang="en-GB" b="1">
                <a:latin typeface="Arial" panose="020B0604020202020204" pitchFamily="34" charset="0"/>
                <a:cs typeface="Arial" panose="020B0604020202020204" pitchFamily="34" charset="0"/>
              </a:rPr>
              <a:t>EDICTS Framework:</a:t>
            </a:r>
          </a:p>
          <a:p>
            <a:pPr marL="0" indent="0">
              <a:lnSpc>
                <a:spcPct val="114000"/>
              </a:lnSpc>
              <a:buNone/>
            </a:pPr>
            <a:r>
              <a:rPr lang="en-GB" b="1">
                <a:latin typeface="Arial" panose="020B0604020202020204" pitchFamily="34" charset="0"/>
                <a:cs typeface="Arial" panose="020B0604020202020204" pitchFamily="34" charset="0"/>
              </a:rPr>
              <a:t>Explain: </a:t>
            </a:r>
            <a:r>
              <a:rPr lang="en-GB">
                <a:latin typeface="Arial" panose="020B0604020202020204" pitchFamily="34" charset="0"/>
                <a:cs typeface="Arial" panose="020B0604020202020204" pitchFamily="34" charset="0"/>
              </a:rPr>
              <a:t>Explain the main learning points of the skill you are about to demonstrate.</a:t>
            </a:r>
          </a:p>
          <a:p>
            <a:pPr marL="0" indent="0">
              <a:lnSpc>
                <a:spcPct val="114000"/>
              </a:lnSpc>
              <a:buNone/>
            </a:pPr>
            <a:r>
              <a:rPr lang="en-GB" b="1">
                <a:latin typeface="Arial" panose="020B0604020202020204" pitchFamily="34" charset="0"/>
                <a:cs typeface="Arial" panose="020B0604020202020204" pitchFamily="34" charset="0"/>
              </a:rPr>
              <a:t>Demonstrate: </a:t>
            </a:r>
            <a:r>
              <a:rPr lang="en-GB">
                <a:latin typeface="Arial" panose="020B0604020202020204" pitchFamily="34" charset="0"/>
                <a:cs typeface="Arial" panose="020B0604020202020204" pitchFamily="34" charset="0"/>
              </a:rPr>
              <a:t>Demonstrate the skill slowly, breaking it down into small chunks and highlighting the main learning points.</a:t>
            </a:r>
          </a:p>
          <a:p>
            <a:pPr marL="0" indent="0">
              <a:lnSpc>
                <a:spcPct val="114000"/>
              </a:lnSpc>
              <a:buNone/>
            </a:pPr>
            <a:r>
              <a:rPr lang="en-GB" b="1">
                <a:latin typeface="Arial" panose="020B0604020202020204" pitchFamily="34" charset="0"/>
                <a:cs typeface="Arial" panose="020B0604020202020204" pitchFamily="34" charset="0"/>
              </a:rPr>
              <a:t>Imitate: </a:t>
            </a:r>
            <a:r>
              <a:rPr lang="en-GB">
                <a:latin typeface="Arial" panose="020B0604020202020204" pitchFamily="34" charset="0"/>
                <a:cs typeface="Arial" panose="020B0604020202020204" pitchFamily="34" charset="0"/>
              </a:rPr>
              <a:t>The learner should imitate the skill just demonstrated, whilst you reiterate the main learning points. </a:t>
            </a:r>
          </a:p>
          <a:p>
            <a:pPr marL="0" indent="0">
              <a:lnSpc>
                <a:spcPct val="114000"/>
              </a:lnSpc>
              <a:buNone/>
            </a:pPr>
            <a:r>
              <a:rPr lang="en-GB" b="1">
                <a:latin typeface="Arial" panose="020B0604020202020204" pitchFamily="34" charset="0"/>
                <a:cs typeface="Arial" panose="020B0604020202020204" pitchFamily="34" charset="0"/>
              </a:rPr>
              <a:t>Correct: </a:t>
            </a:r>
            <a:r>
              <a:rPr lang="en-GB">
                <a:latin typeface="Arial" panose="020B0604020202020204" pitchFamily="34" charset="0"/>
                <a:cs typeface="Arial" panose="020B0604020202020204" pitchFamily="34" charset="0"/>
              </a:rPr>
              <a:t>Provide feedback to the learner – what went well, what could be improved, and how to improve.</a:t>
            </a:r>
          </a:p>
          <a:p>
            <a:pPr marL="0" indent="0">
              <a:lnSpc>
                <a:spcPct val="114000"/>
              </a:lnSpc>
              <a:buNone/>
            </a:pPr>
            <a:r>
              <a:rPr lang="en-GB" b="1">
                <a:latin typeface="Arial" panose="020B0604020202020204" pitchFamily="34" charset="0"/>
                <a:cs typeface="Arial" panose="020B0604020202020204" pitchFamily="34" charset="0"/>
              </a:rPr>
              <a:t>Try again: </a:t>
            </a:r>
            <a:r>
              <a:rPr lang="en-GB">
                <a:latin typeface="Arial" panose="020B0604020202020204" pitchFamily="34" charset="0"/>
                <a:cs typeface="Arial" panose="020B0604020202020204" pitchFamily="34" charset="0"/>
              </a:rPr>
              <a:t>Allow the learner to try the skill again.</a:t>
            </a:r>
          </a:p>
          <a:p>
            <a:pPr marL="0" indent="0">
              <a:lnSpc>
                <a:spcPct val="114000"/>
              </a:lnSpc>
              <a:buNone/>
            </a:pPr>
            <a:r>
              <a:rPr lang="en-GB" b="1">
                <a:latin typeface="Arial" panose="020B0604020202020204" pitchFamily="34" charset="0"/>
                <a:cs typeface="Arial" panose="020B0604020202020204" pitchFamily="34" charset="0"/>
              </a:rPr>
              <a:t>Summarise: </a:t>
            </a:r>
            <a:r>
              <a:rPr lang="en-GB">
                <a:latin typeface="Arial" panose="020B0604020202020204" pitchFamily="34" charset="0"/>
                <a:cs typeface="Arial" panose="020B0604020202020204" pitchFamily="34" charset="0"/>
              </a:rPr>
              <a:t>Provide a summary of the main learning points and any specific areas which require practice, and highlight any progressions.</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76582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73A11-7E74-6818-4228-15062C55E6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5871D-2B96-2692-6C28-3BB9320B4A2C}"/>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Providing feedback</a:t>
            </a:r>
          </a:p>
        </p:txBody>
      </p:sp>
      <p:sp>
        <p:nvSpPr>
          <p:cNvPr id="3" name="Content Placeholder 2">
            <a:extLst>
              <a:ext uri="{FF2B5EF4-FFF2-40B4-BE49-F238E27FC236}">
                <a16:creationId xmlns:a16="http://schemas.microsoft.com/office/drawing/2014/main" id="{101D1B0D-B79B-9C48-DD42-DB2A5A8D28BF}"/>
              </a:ext>
            </a:extLst>
          </p:cNvPr>
          <p:cNvSpPr>
            <a:spLocks noGrp="1"/>
          </p:cNvSpPr>
          <p:nvPr>
            <p:ph idx="1"/>
          </p:nvPr>
        </p:nvSpPr>
        <p:spPr>
          <a:xfrm>
            <a:off x="551810" y="1183729"/>
            <a:ext cx="8037554" cy="4388396"/>
          </a:xfrm>
        </p:spPr>
        <p:txBody>
          <a:bodyPr>
            <a:noAutofit/>
          </a:bodyPr>
          <a:lstStyle/>
          <a:p>
            <a:pPr marL="0" indent="0" algn="just">
              <a:lnSpc>
                <a:spcPct val="100000"/>
              </a:lnSpc>
              <a:buNone/>
            </a:pPr>
            <a:r>
              <a:rPr lang="en-GB" sz="1700" dirty="0">
                <a:latin typeface="Arial" panose="020B0604020202020204" pitchFamily="34" charset="0"/>
                <a:cs typeface="Arial" panose="020B0604020202020204" pitchFamily="34" charset="0"/>
              </a:rPr>
              <a:t>There are two commonly utilised techniques for providing feedback in facilitation and teaching, ‘Sandwich’ feedback and ‘Medal and Mission’ feedback.</a:t>
            </a:r>
          </a:p>
          <a:p>
            <a:pPr marL="0" indent="0">
              <a:lnSpc>
                <a:spcPct val="100000"/>
              </a:lnSpc>
              <a:buNone/>
            </a:pPr>
            <a:br>
              <a:rPr lang="en-GB" sz="1700" b="1" dirty="0">
                <a:latin typeface="Arial" panose="020B0604020202020204" pitchFamily="34" charset="0"/>
                <a:cs typeface="Arial" panose="020B0604020202020204" pitchFamily="34" charset="0"/>
              </a:rPr>
            </a:br>
            <a:r>
              <a:rPr lang="en-GB" sz="1700" b="1" dirty="0">
                <a:latin typeface="Arial" panose="020B0604020202020204" pitchFamily="34" charset="0"/>
                <a:cs typeface="Arial" panose="020B0604020202020204" pitchFamily="34" charset="0"/>
              </a:rPr>
              <a:t>Sandwich Feedback			Medal and Mission</a:t>
            </a:r>
            <a:br>
              <a:rPr lang="en-GB" sz="1700" b="1" dirty="0">
                <a:latin typeface="Arial" panose="020B0604020202020204" pitchFamily="34" charset="0"/>
                <a:cs typeface="Arial" panose="020B0604020202020204" pitchFamily="34" charset="0"/>
              </a:rPr>
            </a:br>
            <a:endParaRPr lang="en-GB" sz="1700" b="1" dirty="0">
              <a:latin typeface="Arial" panose="020B0604020202020204" pitchFamily="34" charset="0"/>
              <a:cs typeface="Arial" panose="020B0604020202020204" pitchFamily="34" charset="0"/>
            </a:endParaRPr>
          </a:p>
          <a:p>
            <a:pPr algn="just">
              <a:lnSpc>
                <a:spcPct val="100000"/>
              </a:lnSpc>
            </a:pPr>
            <a:r>
              <a:rPr lang="en-GB" sz="1700" b="1" dirty="0">
                <a:latin typeface="Arial" panose="020B0604020202020204" pitchFamily="34" charset="0"/>
                <a:cs typeface="Arial" panose="020B0604020202020204" pitchFamily="34" charset="0"/>
              </a:rPr>
              <a:t>Praise</a:t>
            </a:r>
          </a:p>
          <a:p>
            <a:pPr algn="just">
              <a:lnSpc>
                <a:spcPct val="100000"/>
              </a:lnSpc>
            </a:pPr>
            <a:r>
              <a:rPr lang="en-GB" sz="1700" b="1" dirty="0">
                <a:latin typeface="Arial" panose="020B0604020202020204" pitchFamily="34" charset="0"/>
                <a:cs typeface="Arial" panose="020B0604020202020204" pitchFamily="34" charset="0"/>
              </a:rPr>
              <a:t>Constructive criticism</a:t>
            </a:r>
          </a:p>
          <a:p>
            <a:pPr algn="just">
              <a:lnSpc>
                <a:spcPct val="100000"/>
              </a:lnSpc>
            </a:pPr>
            <a:r>
              <a:rPr lang="en-GB" sz="1700" b="1" dirty="0">
                <a:latin typeface="Arial" panose="020B0604020202020204" pitchFamily="34" charset="0"/>
                <a:cs typeface="Arial" panose="020B0604020202020204" pitchFamily="34" charset="0"/>
              </a:rPr>
              <a:t>Positive reinforcement</a:t>
            </a:r>
          </a:p>
          <a:p>
            <a:pPr marL="0" indent="0" algn="just">
              <a:lnSpc>
                <a:spcPct val="100000"/>
              </a:lnSpc>
              <a:buNone/>
            </a:pPr>
            <a:endParaRPr lang="en-GB" sz="1700" b="1" dirty="0">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7E3C90BE-7DB9-0D65-B880-04D8F509774B}"/>
              </a:ext>
              <a:ext uri="{C183D7F6-B498-43B3-948B-1728B52AA6E4}">
                <adec:decorative xmlns:adec="http://schemas.microsoft.com/office/drawing/2017/decorative" val="1"/>
              </a:ext>
            </a:extLst>
          </p:cNvPr>
          <p:cNvGrpSpPr/>
          <p:nvPr/>
        </p:nvGrpSpPr>
        <p:grpSpPr>
          <a:xfrm>
            <a:off x="5036025" y="2529592"/>
            <a:ext cx="3382848" cy="1586366"/>
            <a:chOff x="5036025" y="2935992"/>
            <a:chExt cx="3382848" cy="1586366"/>
          </a:xfrm>
        </p:grpSpPr>
        <p:sp>
          <p:nvSpPr>
            <p:cNvPr id="7" name="Arrow: Right 6">
              <a:extLst>
                <a:ext uri="{FF2B5EF4-FFF2-40B4-BE49-F238E27FC236}">
                  <a16:creationId xmlns:a16="http://schemas.microsoft.com/office/drawing/2014/main" id="{B0E71A33-17A8-EED2-5434-D7AF66156464}"/>
                </a:ext>
              </a:extLst>
            </p:cNvPr>
            <p:cNvSpPr/>
            <p:nvPr/>
          </p:nvSpPr>
          <p:spPr>
            <a:xfrm rot="20520551">
              <a:off x="5051431" y="3408862"/>
              <a:ext cx="2758190" cy="4826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8" name="Oval 7">
              <a:extLst>
                <a:ext uri="{FF2B5EF4-FFF2-40B4-BE49-F238E27FC236}">
                  <a16:creationId xmlns:a16="http://schemas.microsoft.com/office/drawing/2014/main" id="{8F02A7CA-877B-886A-EA7D-F7CFD2365C21}"/>
                </a:ext>
              </a:extLst>
            </p:cNvPr>
            <p:cNvSpPr/>
            <p:nvPr/>
          </p:nvSpPr>
          <p:spPr>
            <a:xfrm>
              <a:off x="5292811" y="3357058"/>
              <a:ext cx="440668" cy="440668"/>
            </a:xfrm>
            <a:prstGeom prst="ellipse">
              <a:avLst/>
            </a:prstGeom>
            <a:solidFill>
              <a:srgbClr val="FFCD2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1" name="TextBox 10">
              <a:extLst>
                <a:ext uri="{FF2B5EF4-FFF2-40B4-BE49-F238E27FC236}">
                  <a16:creationId xmlns:a16="http://schemas.microsoft.com/office/drawing/2014/main" id="{2AC0E8BE-A5C5-E3EC-5DB0-DC0908442D26}"/>
                </a:ext>
              </a:extLst>
            </p:cNvPr>
            <p:cNvSpPr txBox="1"/>
            <p:nvPr/>
          </p:nvSpPr>
          <p:spPr>
            <a:xfrm>
              <a:off x="7661869" y="2987726"/>
              <a:ext cx="757004" cy="369332"/>
            </a:xfrm>
            <a:prstGeom prst="rect">
              <a:avLst/>
            </a:prstGeom>
            <a:noFill/>
          </p:spPr>
          <p:txBody>
            <a:bodyPr wrap="square">
              <a:spAutoFit/>
            </a:bodyPr>
            <a:lstStyle/>
            <a:p>
              <a:pPr algn="ctr"/>
              <a:r>
                <a:rPr lang="en-GB" b="1"/>
                <a:t>Goals</a:t>
              </a:r>
            </a:p>
          </p:txBody>
        </p:sp>
        <p:sp>
          <p:nvSpPr>
            <p:cNvPr id="12" name="TextBox 11">
              <a:extLst>
                <a:ext uri="{FF2B5EF4-FFF2-40B4-BE49-F238E27FC236}">
                  <a16:creationId xmlns:a16="http://schemas.microsoft.com/office/drawing/2014/main" id="{7A99DFAC-FB6D-4B06-D92A-AD28BA649213}"/>
                </a:ext>
              </a:extLst>
            </p:cNvPr>
            <p:cNvSpPr txBox="1"/>
            <p:nvPr/>
          </p:nvSpPr>
          <p:spPr>
            <a:xfrm>
              <a:off x="5036025" y="4153026"/>
              <a:ext cx="954239" cy="369332"/>
            </a:xfrm>
            <a:prstGeom prst="rect">
              <a:avLst/>
            </a:prstGeom>
            <a:noFill/>
          </p:spPr>
          <p:txBody>
            <a:bodyPr wrap="square">
              <a:spAutoFit/>
            </a:bodyPr>
            <a:lstStyle/>
            <a:p>
              <a:pPr algn="ctr"/>
              <a:r>
                <a:rPr lang="en-GB" b="1"/>
                <a:t>Medal</a:t>
              </a:r>
            </a:p>
          </p:txBody>
        </p:sp>
        <p:sp>
          <p:nvSpPr>
            <p:cNvPr id="13" name="TextBox 12">
              <a:extLst>
                <a:ext uri="{FF2B5EF4-FFF2-40B4-BE49-F238E27FC236}">
                  <a16:creationId xmlns:a16="http://schemas.microsoft.com/office/drawing/2014/main" id="{E62BA6DE-9C48-1743-98F4-43C68C99D734}"/>
                </a:ext>
              </a:extLst>
            </p:cNvPr>
            <p:cNvSpPr txBox="1"/>
            <p:nvPr/>
          </p:nvSpPr>
          <p:spPr>
            <a:xfrm>
              <a:off x="6362263" y="3782922"/>
              <a:ext cx="954239" cy="369332"/>
            </a:xfrm>
            <a:prstGeom prst="rect">
              <a:avLst/>
            </a:prstGeom>
            <a:noFill/>
          </p:spPr>
          <p:txBody>
            <a:bodyPr wrap="square">
              <a:spAutoFit/>
            </a:bodyPr>
            <a:lstStyle/>
            <a:p>
              <a:pPr algn="ctr"/>
              <a:r>
                <a:rPr lang="en-GB" b="1"/>
                <a:t>Mission</a:t>
              </a:r>
            </a:p>
          </p:txBody>
        </p:sp>
        <p:sp>
          <p:nvSpPr>
            <p:cNvPr id="14" name="Oval 13">
              <a:extLst>
                <a:ext uri="{FF2B5EF4-FFF2-40B4-BE49-F238E27FC236}">
                  <a16:creationId xmlns:a16="http://schemas.microsoft.com/office/drawing/2014/main" id="{EC86010E-4C57-F23A-2550-74373C6F98AF}"/>
                </a:ext>
              </a:extLst>
            </p:cNvPr>
            <p:cNvSpPr/>
            <p:nvPr/>
          </p:nvSpPr>
          <p:spPr>
            <a:xfrm>
              <a:off x="6619049" y="2935992"/>
              <a:ext cx="440668" cy="440668"/>
            </a:xfrm>
            <a:prstGeom prst="ellipse">
              <a:avLst/>
            </a:prstGeom>
            <a:solidFill>
              <a:srgbClr val="E61B2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grpSp>
      <p:sp>
        <p:nvSpPr>
          <p:cNvPr id="5" name="TextBox 4">
            <a:extLst>
              <a:ext uri="{FF2B5EF4-FFF2-40B4-BE49-F238E27FC236}">
                <a16:creationId xmlns:a16="http://schemas.microsoft.com/office/drawing/2014/main" id="{FBD89CBE-6594-7898-A414-3D3101469A9A}"/>
              </a:ext>
            </a:extLst>
          </p:cNvPr>
          <p:cNvSpPr txBox="1"/>
          <p:nvPr/>
        </p:nvSpPr>
        <p:spPr>
          <a:xfrm>
            <a:off x="4333049" y="4097632"/>
            <a:ext cx="4572000" cy="1923604"/>
          </a:xfrm>
          <a:prstGeom prst="rect">
            <a:avLst/>
          </a:prstGeom>
          <a:noFill/>
        </p:spPr>
        <p:txBody>
          <a:bodyPr wrap="square">
            <a:spAutoFit/>
          </a:bodyPr>
          <a:lstStyle/>
          <a:p>
            <a:r>
              <a:rPr lang="en-GB" sz="1700" b="1" dirty="0">
                <a:latin typeface="Arial" panose="020B0604020202020204" pitchFamily="34" charset="0"/>
                <a:cs typeface="Arial" panose="020B0604020202020204" pitchFamily="34" charset="0"/>
              </a:rPr>
              <a:t>Medals</a:t>
            </a:r>
            <a:r>
              <a:rPr lang="en-GB" sz="1700" dirty="0">
                <a:latin typeface="Arial" panose="020B0604020202020204" pitchFamily="34" charset="0"/>
                <a:cs typeface="Arial" panose="020B0604020202020204" pitchFamily="34" charset="0"/>
              </a:rPr>
              <a:t> – use these to recognise and provide positive feedback to participant/group about what they have done well.</a:t>
            </a:r>
          </a:p>
          <a:p>
            <a:r>
              <a:rPr lang="en-GB" sz="1700" b="1" dirty="0">
                <a:latin typeface="Arial" panose="020B0604020202020204" pitchFamily="34" charset="0"/>
                <a:cs typeface="Arial" panose="020B0604020202020204" pitchFamily="34" charset="0"/>
              </a:rPr>
              <a:t>Missions</a:t>
            </a:r>
            <a:r>
              <a:rPr lang="en-GB" sz="1700" dirty="0">
                <a:latin typeface="Arial" panose="020B0604020202020204" pitchFamily="34" charset="0"/>
                <a:cs typeface="Arial" panose="020B0604020202020204" pitchFamily="34" charset="0"/>
              </a:rPr>
              <a:t> – use these to share areas for improvement with participant/group.</a:t>
            </a:r>
          </a:p>
          <a:p>
            <a:r>
              <a:rPr lang="en-GB" sz="1700" b="1" dirty="0">
                <a:latin typeface="Arial" panose="020B0604020202020204" pitchFamily="34" charset="0"/>
                <a:cs typeface="Arial" panose="020B0604020202020204" pitchFamily="34" charset="0"/>
              </a:rPr>
              <a:t>Goals</a:t>
            </a:r>
            <a:r>
              <a:rPr lang="en-GB" sz="1700" dirty="0">
                <a:latin typeface="Arial" panose="020B0604020202020204" pitchFamily="34" charset="0"/>
                <a:cs typeface="Arial" panose="020B0604020202020204" pitchFamily="34" charset="0"/>
              </a:rPr>
              <a:t> – the medals and missions should relate to a clear goal for the participant/group.</a:t>
            </a:r>
          </a:p>
        </p:txBody>
      </p:sp>
    </p:spTree>
    <p:extLst>
      <p:ext uri="{BB962C8B-B14F-4D97-AF65-F5344CB8AC3E}">
        <p14:creationId xmlns:p14="http://schemas.microsoft.com/office/powerpoint/2010/main" val="2292522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25D4D-BCBC-E571-79E6-06BDEE16D3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AEF381-753A-ECE2-8B70-CD2FD2F5FF58}"/>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Teaching a skill - Practical</a:t>
            </a:r>
          </a:p>
        </p:txBody>
      </p:sp>
      <p:sp>
        <p:nvSpPr>
          <p:cNvPr id="3" name="Content Placeholder 2">
            <a:extLst>
              <a:ext uri="{FF2B5EF4-FFF2-40B4-BE49-F238E27FC236}">
                <a16:creationId xmlns:a16="http://schemas.microsoft.com/office/drawing/2014/main" id="{6D97DF8A-5B29-6C30-5022-26895F5CE693}"/>
              </a:ext>
            </a:extLst>
          </p:cNvPr>
          <p:cNvSpPr>
            <a:spLocks noGrp="1"/>
          </p:cNvSpPr>
          <p:nvPr>
            <p:ph idx="1"/>
          </p:nvPr>
        </p:nvSpPr>
        <p:spPr>
          <a:xfrm>
            <a:off x="551810" y="1183729"/>
            <a:ext cx="8037554" cy="4388396"/>
          </a:xfrm>
        </p:spPr>
        <p:txBody>
          <a:bodyPr>
            <a:noAutofit/>
          </a:bodyPr>
          <a:lstStyle/>
          <a:p>
            <a:pPr marL="0" indent="0" algn="just">
              <a:lnSpc>
                <a:spcPct val="100000"/>
              </a:lnSpc>
              <a:buNone/>
            </a:pPr>
            <a:r>
              <a:rPr lang="en-GB">
                <a:latin typeface="Arial" panose="020B0604020202020204" pitchFamily="34" charset="0"/>
                <a:cs typeface="Arial" panose="020B0604020202020204" pitchFamily="34" charset="0"/>
              </a:rPr>
              <a:t>Candidates should now demonstrate instructing/teaching a Fire Cadet skill to participants.</a:t>
            </a:r>
          </a:p>
          <a:p>
            <a:pPr marL="0" indent="0" algn="just">
              <a:lnSpc>
                <a:spcPct val="100000"/>
              </a:lnSpc>
              <a:buNone/>
            </a:pPr>
            <a:r>
              <a:rPr lang="en-GB">
                <a:latin typeface="Arial" panose="020B0604020202020204" pitchFamily="34" charset="0"/>
                <a:cs typeface="Arial" panose="020B0604020202020204" pitchFamily="34" charset="0"/>
              </a:rPr>
              <a:t>Skill options:</a:t>
            </a:r>
          </a:p>
          <a:p>
            <a:pPr algn="just">
              <a:lnSpc>
                <a:spcPct val="100000"/>
              </a:lnSpc>
            </a:pPr>
            <a:r>
              <a:rPr lang="en-GB">
                <a:latin typeface="Arial" panose="020B0604020202020204" pitchFamily="34" charset="0"/>
                <a:cs typeface="Arial" panose="020B0604020202020204" pitchFamily="34" charset="0"/>
              </a:rPr>
              <a:t>Hose running</a:t>
            </a:r>
          </a:p>
          <a:p>
            <a:pPr algn="just">
              <a:lnSpc>
                <a:spcPct val="100000"/>
              </a:lnSpc>
            </a:pPr>
            <a:r>
              <a:rPr lang="en-GB">
                <a:latin typeface="Arial" panose="020B0604020202020204" pitchFamily="34" charset="0"/>
                <a:cs typeface="Arial" panose="020B0604020202020204" pitchFamily="34" charset="0"/>
              </a:rPr>
              <a:t>Hose coupling</a:t>
            </a:r>
          </a:p>
          <a:p>
            <a:pPr algn="just">
              <a:lnSpc>
                <a:spcPct val="100000"/>
              </a:lnSpc>
            </a:pPr>
            <a:r>
              <a:rPr lang="en-GB">
                <a:latin typeface="Arial" panose="020B0604020202020204" pitchFamily="34" charset="0"/>
                <a:cs typeface="Arial" panose="020B0604020202020204" pitchFamily="34" charset="0"/>
              </a:rPr>
              <a:t>Hydrant shipping and operation</a:t>
            </a:r>
          </a:p>
          <a:p>
            <a:pPr algn="just">
              <a:lnSpc>
                <a:spcPct val="100000"/>
              </a:lnSpc>
            </a:pPr>
            <a:r>
              <a:rPr lang="en-GB">
                <a:latin typeface="Arial" panose="020B0604020202020204" pitchFamily="34" charset="0"/>
                <a:cs typeface="Arial" panose="020B0604020202020204" pitchFamily="34" charset="0"/>
              </a:rPr>
              <a:t>Branch holding and operation</a:t>
            </a:r>
          </a:p>
        </p:txBody>
      </p:sp>
    </p:spTree>
    <p:extLst>
      <p:ext uri="{BB962C8B-B14F-4D97-AF65-F5344CB8AC3E}">
        <p14:creationId xmlns:p14="http://schemas.microsoft.com/office/powerpoint/2010/main" val="1498467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5E3FB-EC49-13D5-7F7D-B4A8214DF5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48861-E8EC-84D0-3A90-327292AD9672}"/>
              </a:ext>
            </a:extLst>
          </p:cNvPr>
          <p:cNvSpPr>
            <a:spLocks noGrp="1"/>
          </p:cNvSpPr>
          <p:nvPr>
            <p:ph type="title"/>
          </p:nvPr>
        </p:nvSpPr>
        <p:spPr/>
        <p:txBody>
          <a:bodyPr>
            <a:normAutofit/>
          </a:bodyPr>
          <a:lstStyle/>
          <a:p>
            <a:r>
              <a:rPr lang="en-GB">
                <a:solidFill>
                  <a:schemeClr val="tx1"/>
                </a:solidFill>
                <a:latin typeface="Arial" panose="020B0604020202020204" pitchFamily="34" charset="0"/>
                <a:cs typeface="Arial" panose="020B0604020202020204" pitchFamily="34" charset="0"/>
              </a:rPr>
              <a:t>Section 4</a:t>
            </a:r>
          </a:p>
        </p:txBody>
      </p:sp>
      <p:sp>
        <p:nvSpPr>
          <p:cNvPr id="3" name="Text Placeholder 2">
            <a:extLst>
              <a:ext uri="{FF2B5EF4-FFF2-40B4-BE49-F238E27FC236}">
                <a16:creationId xmlns:a16="http://schemas.microsoft.com/office/drawing/2014/main" id="{83932042-7DB9-94ED-477B-367D77B97F8F}"/>
              </a:ext>
            </a:extLst>
          </p:cNvPr>
          <p:cNvSpPr>
            <a:spLocks noGrp="1"/>
          </p:cNvSpPr>
          <p:nvPr>
            <p:ph type="body" idx="1"/>
          </p:nvPr>
        </p:nvSpPr>
        <p:spPr/>
        <p:txBody>
          <a:bodyPr/>
          <a:lstStyle/>
          <a:p>
            <a:r>
              <a:rPr lang="en-GB">
                <a:latin typeface="Arial" panose="020B0604020202020204" pitchFamily="34" charset="0"/>
                <a:cs typeface="Arial" panose="020B0604020202020204" pitchFamily="34" charset="0"/>
              </a:rPr>
              <a:t>Effective detailing / Briefing and debriefing of drills</a:t>
            </a:r>
          </a:p>
        </p:txBody>
      </p:sp>
    </p:spTree>
    <p:extLst>
      <p:ext uri="{BB962C8B-B14F-4D97-AF65-F5344CB8AC3E}">
        <p14:creationId xmlns:p14="http://schemas.microsoft.com/office/powerpoint/2010/main" val="34969774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7310D-C097-18B9-DDF6-F34B7DA5F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8A0215-DA26-D327-7C1D-D67A31305F69}"/>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Briefing instructors</a:t>
            </a:r>
          </a:p>
        </p:txBody>
      </p:sp>
      <p:sp>
        <p:nvSpPr>
          <p:cNvPr id="3" name="Content Placeholder 2">
            <a:extLst>
              <a:ext uri="{FF2B5EF4-FFF2-40B4-BE49-F238E27FC236}">
                <a16:creationId xmlns:a16="http://schemas.microsoft.com/office/drawing/2014/main" id="{83C1B1F2-4B83-871D-18C9-49593D936713}"/>
              </a:ext>
            </a:extLst>
          </p:cNvPr>
          <p:cNvSpPr>
            <a:spLocks noGrp="1"/>
          </p:cNvSpPr>
          <p:nvPr>
            <p:ph idx="1"/>
          </p:nvPr>
        </p:nvSpPr>
        <p:spPr>
          <a:xfrm>
            <a:off x="476383" y="1071673"/>
            <a:ext cx="8037554" cy="4714653"/>
          </a:xfrm>
        </p:spPr>
        <p:txBody>
          <a:bodyPr>
            <a:noAutofit/>
          </a:bodyPr>
          <a:lstStyle/>
          <a:p>
            <a:pPr marL="0" indent="0" algn="just">
              <a:lnSpc>
                <a:spcPct val="100000"/>
              </a:lnSpc>
              <a:buNone/>
            </a:pPr>
            <a:r>
              <a:rPr lang="en-GB" sz="1700" b="1">
                <a:latin typeface="Arial" panose="020B0604020202020204" pitchFamily="34" charset="0"/>
                <a:cs typeface="Arial" panose="020B0604020202020204" pitchFamily="34" charset="0"/>
              </a:rPr>
              <a:t>Assigning roles to instructors</a:t>
            </a:r>
          </a:p>
          <a:p>
            <a:pPr algn="just">
              <a:lnSpc>
                <a:spcPct val="100000"/>
              </a:lnSpc>
            </a:pPr>
            <a:r>
              <a:rPr lang="en-GB" sz="1700">
                <a:latin typeface="Arial" panose="020B0604020202020204" pitchFamily="34" charset="0"/>
                <a:cs typeface="Arial" panose="020B0604020202020204" pitchFamily="34" charset="0"/>
              </a:rPr>
              <a:t>At Cadets sessions, it is best practice to give instructors as much notice as possible as to what is happening so that they can best prepare for the drills. </a:t>
            </a:r>
          </a:p>
          <a:p>
            <a:pPr algn="just">
              <a:lnSpc>
                <a:spcPct val="100000"/>
              </a:lnSpc>
            </a:pPr>
            <a:r>
              <a:rPr lang="en-GB" sz="1700">
                <a:latin typeface="Arial" panose="020B0604020202020204" pitchFamily="34" charset="0"/>
                <a:cs typeface="Arial" panose="020B0604020202020204" pitchFamily="34" charset="0"/>
              </a:rPr>
              <a:t>This also gives opportunity for instructors to decide if they want to take on a role for the drill.</a:t>
            </a:r>
          </a:p>
          <a:p>
            <a:pPr algn="just">
              <a:lnSpc>
                <a:spcPct val="100000"/>
              </a:lnSpc>
            </a:pPr>
            <a:r>
              <a:rPr lang="en-GB" sz="1700">
                <a:latin typeface="Arial" panose="020B0604020202020204" pitchFamily="34" charset="0"/>
                <a:cs typeface="Arial" panose="020B0604020202020204" pitchFamily="34" charset="0"/>
              </a:rPr>
              <a:t>Ensure that the instructors are happy and any ideas from previous sessions to improve on a drill this is a chance for them to have input. </a:t>
            </a:r>
          </a:p>
          <a:p>
            <a:pPr marL="0" indent="0" algn="just">
              <a:lnSpc>
                <a:spcPct val="100000"/>
              </a:lnSpc>
              <a:buNone/>
            </a:pPr>
            <a:r>
              <a:rPr lang="en-GB" sz="1700" b="1">
                <a:latin typeface="Arial" panose="020B0604020202020204" pitchFamily="34" charset="0"/>
                <a:cs typeface="Arial" panose="020B0604020202020204" pitchFamily="34" charset="0"/>
              </a:rPr>
              <a:t>Purpose of the drill </a:t>
            </a:r>
          </a:p>
          <a:p>
            <a:pPr algn="just">
              <a:lnSpc>
                <a:spcPct val="100000"/>
              </a:lnSpc>
            </a:pPr>
            <a:r>
              <a:rPr lang="en-GB" sz="1700">
                <a:latin typeface="Arial" panose="020B0604020202020204" pitchFamily="34" charset="0"/>
                <a:cs typeface="Arial" panose="020B0604020202020204" pitchFamily="34" charset="0"/>
              </a:rPr>
              <a:t>The purpose of the drill must be made clear to everyone.</a:t>
            </a:r>
          </a:p>
          <a:p>
            <a:pPr algn="just">
              <a:lnSpc>
                <a:spcPct val="100000"/>
              </a:lnSpc>
            </a:pPr>
            <a:r>
              <a:rPr lang="en-GB" sz="1700">
                <a:latin typeface="Arial" panose="020B0604020202020204" pitchFamily="34" charset="0"/>
                <a:cs typeface="Arial" panose="020B0604020202020204" pitchFamily="34" charset="0"/>
              </a:rPr>
              <a:t>Having everyone on board for the drills makes it a better experience for everyone.</a:t>
            </a:r>
          </a:p>
          <a:p>
            <a:pPr algn="just">
              <a:lnSpc>
                <a:spcPct val="100000"/>
              </a:lnSpc>
            </a:pPr>
            <a:r>
              <a:rPr lang="en-GB" sz="1700">
                <a:latin typeface="Arial" panose="020B0604020202020204" pitchFamily="34" charset="0"/>
                <a:cs typeface="Arial" panose="020B0604020202020204" pitchFamily="34" charset="0"/>
              </a:rPr>
              <a:t>Making sure the drills are relevant to Fire Cadets. Use as best as possible real-life examples of firefighting to give cadets an understanding of what happens.  </a:t>
            </a:r>
          </a:p>
          <a:p>
            <a:pPr marL="0" indent="0" algn="just">
              <a:lnSpc>
                <a:spcPct val="100000"/>
              </a:lnSpc>
              <a:buNone/>
            </a:pPr>
            <a:endParaRPr lang="en-GB" sz="17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55297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4517C-1753-684E-A26D-CAD241983A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04A9A4-902F-95B6-9F4A-7DACA7ABE914}"/>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Outline the drill objectives</a:t>
            </a:r>
          </a:p>
        </p:txBody>
      </p:sp>
      <p:sp>
        <p:nvSpPr>
          <p:cNvPr id="3" name="Content Placeholder 2">
            <a:extLst>
              <a:ext uri="{FF2B5EF4-FFF2-40B4-BE49-F238E27FC236}">
                <a16:creationId xmlns:a16="http://schemas.microsoft.com/office/drawing/2014/main" id="{C6123D9C-A229-BB2D-0321-09C761FE989D}"/>
              </a:ext>
            </a:extLst>
          </p:cNvPr>
          <p:cNvSpPr>
            <a:spLocks noGrp="1"/>
          </p:cNvSpPr>
          <p:nvPr>
            <p:ph idx="1"/>
          </p:nvPr>
        </p:nvSpPr>
        <p:spPr>
          <a:xfrm>
            <a:off x="551810" y="1183729"/>
            <a:ext cx="8037554" cy="4388396"/>
          </a:xfrm>
        </p:spPr>
        <p:txBody>
          <a:bodyPr>
            <a:noAutofit/>
          </a:bodyPr>
          <a:lstStyle/>
          <a:p>
            <a:pPr algn="just">
              <a:lnSpc>
                <a:spcPct val="100000"/>
              </a:lnSpc>
            </a:pPr>
            <a:r>
              <a:rPr lang="en-GB">
                <a:latin typeface="Arial" panose="020B0604020202020204" pitchFamily="34" charset="0"/>
                <a:cs typeface="Arial" panose="020B0604020202020204" pitchFamily="34" charset="0"/>
              </a:rPr>
              <a:t>What equipment will be used?</a:t>
            </a:r>
          </a:p>
          <a:p>
            <a:pPr algn="just">
              <a:lnSpc>
                <a:spcPct val="100000"/>
              </a:lnSpc>
            </a:pPr>
            <a:r>
              <a:rPr lang="en-GB">
                <a:latin typeface="Arial" panose="020B0604020202020204" pitchFamily="34" charset="0"/>
                <a:cs typeface="Arial" panose="020B0604020202020204" pitchFamily="34" charset="0"/>
              </a:rPr>
              <a:t>Who is taking on what role?</a:t>
            </a:r>
          </a:p>
          <a:p>
            <a:pPr algn="just">
              <a:lnSpc>
                <a:spcPct val="100000"/>
              </a:lnSpc>
            </a:pPr>
            <a:r>
              <a:rPr lang="en-GB">
                <a:latin typeface="Arial" panose="020B0604020202020204" pitchFamily="34" charset="0"/>
                <a:cs typeface="Arial" panose="020B0604020202020204" pitchFamily="34" charset="0"/>
              </a:rPr>
              <a:t>How are the cadets going to achieve it?</a:t>
            </a:r>
          </a:p>
          <a:p>
            <a:pPr algn="just">
              <a:lnSpc>
                <a:spcPct val="100000"/>
              </a:lnSpc>
            </a:pPr>
            <a:r>
              <a:rPr lang="en-GB">
                <a:latin typeface="Arial" panose="020B0604020202020204" pitchFamily="34" charset="0"/>
                <a:cs typeface="Arial" panose="020B0604020202020204" pitchFamily="34" charset="0"/>
              </a:rPr>
              <a:t>Does the drill need adapting to suit specific needs and numbers?</a:t>
            </a:r>
          </a:p>
          <a:p>
            <a:pPr algn="just">
              <a:lnSpc>
                <a:spcPct val="100000"/>
              </a:lnSpc>
            </a:pPr>
            <a:r>
              <a:rPr lang="en-GB">
                <a:latin typeface="Arial" panose="020B0604020202020204" pitchFamily="34" charset="0"/>
                <a:cs typeface="Arial" panose="020B0604020202020204" pitchFamily="34" charset="0"/>
              </a:rPr>
              <a:t>Why this drill is important? Relate it to the world of firefighting.</a:t>
            </a:r>
          </a:p>
          <a:p>
            <a:pPr algn="just">
              <a:lnSpc>
                <a:spcPct val="100000"/>
              </a:lnSpc>
            </a:pPr>
            <a:endParaRPr lang="en-GB">
              <a:latin typeface="Arial" panose="020B0604020202020204" pitchFamily="34" charset="0"/>
              <a:cs typeface="Arial" panose="020B0604020202020204" pitchFamily="34" charset="0"/>
            </a:endParaRPr>
          </a:p>
          <a:p>
            <a:pPr marL="0" indent="0" algn="just">
              <a:lnSpc>
                <a:spcPct val="100000"/>
              </a:lnSpc>
              <a:buNone/>
            </a:pPr>
            <a:r>
              <a:rPr lang="en-GB">
                <a:latin typeface="Arial" panose="020B0604020202020204" pitchFamily="34" charset="0"/>
                <a:cs typeface="Arial" panose="020B0604020202020204" pitchFamily="34" charset="0"/>
              </a:rPr>
              <a:t>Also consider if cadets will take on any leadership roles within drills, and brief appropriately.</a:t>
            </a:r>
          </a:p>
        </p:txBody>
      </p:sp>
    </p:spTree>
    <p:extLst>
      <p:ext uri="{BB962C8B-B14F-4D97-AF65-F5344CB8AC3E}">
        <p14:creationId xmlns:p14="http://schemas.microsoft.com/office/powerpoint/2010/main" val="19466659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45D42-40A7-EBD6-09D5-C0A31AB285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29FD3C-6F57-C5FE-9DEC-1F6E7734C7C8}"/>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Hazards</a:t>
            </a:r>
          </a:p>
        </p:txBody>
      </p:sp>
      <p:sp>
        <p:nvSpPr>
          <p:cNvPr id="3" name="Content Placeholder 2">
            <a:extLst>
              <a:ext uri="{FF2B5EF4-FFF2-40B4-BE49-F238E27FC236}">
                <a16:creationId xmlns:a16="http://schemas.microsoft.com/office/drawing/2014/main" id="{5DE8F6AF-A108-9846-E314-EF03CF880E8C}"/>
              </a:ext>
            </a:extLst>
          </p:cNvPr>
          <p:cNvSpPr>
            <a:spLocks noGrp="1"/>
          </p:cNvSpPr>
          <p:nvPr>
            <p:ph idx="1"/>
          </p:nvPr>
        </p:nvSpPr>
        <p:spPr>
          <a:xfrm>
            <a:off x="551810" y="1183729"/>
            <a:ext cx="8037554" cy="4388396"/>
          </a:xfrm>
        </p:spPr>
        <p:txBody>
          <a:bodyPr>
            <a:noAutofit/>
          </a:bodyPr>
          <a:lstStyle/>
          <a:p>
            <a:pPr marL="0" indent="0" algn="just">
              <a:lnSpc>
                <a:spcPct val="100000"/>
              </a:lnSpc>
              <a:buNone/>
            </a:pPr>
            <a:r>
              <a:rPr lang="en-GB">
                <a:latin typeface="Arial" panose="020B0604020202020204" pitchFamily="34" charset="0"/>
                <a:cs typeface="Arial" panose="020B0604020202020204" pitchFamily="34" charset="0"/>
              </a:rPr>
              <a:t>Make it clear to the other cadet instructors which hazards could arise during the drill.</a:t>
            </a:r>
          </a:p>
          <a:p>
            <a:pPr marL="0" indent="0" algn="just">
              <a:lnSpc>
                <a:spcPct val="100000"/>
              </a:lnSpc>
              <a:buNone/>
            </a:pPr>
            <a:r>
              <a:rPr lang="en-GB">
                <a:latin typeface="Arial" panose="020B0604020202020204" pitchFamily="34" charset="0"/>
                <a:cs typeface="Arial" panose="020B0604020202020204" pitchFamily="34" charset="0"/>
              </a:rPr>
              <a:t>For example:</a:t>
            </a:r>
          </a:p>
          <a:p>
            <a:pPr algn="just">
              <a:lnSpc>
                <a:spcPct val="100000"/>
              </a:lnSpc>
            </a:pPr>
            <a:r>
              <a:rPr lang="en-GB">
                <a:latin typeface="Arial" panose="020B0604020202020204" pitchFamily="34" charset="0"/>
                <a:cs typeface="Arial" panose="020B0604020202020204" pitchFamily="34" charset="0"/>
              </a:rPr>
              <a:t>Operational fire station</a:t>
            </a:r>
          </a:p>
          <a:p>
            <a:pPr algn="just">
              <a:lnSpc>
                <a:spcPct val="100000"/>
              </a:lnSpc>
            </a:pPr>
            <a:r>
              <a:rPr lang="en-GB">
                <a:latin typeface="Arial" panose="020B0604020202020204" pitchFamily="34" charset="0"/>
                <a:cs typeface="Arial" panose="020B0604020202020204" pitchFamily="34" charset="0"/>
              </a:rPr>
              <a:t>Hoses</a:t>
            </a:r>
          </a:p>
          <a:p>
            <a:pPr algn="just">
              <a:lnSpc>
                <a:spcPct val="100000"/>
              </a:lnSpc>
            </a:pPr>
            <a:r>
              <a:rPr lang="en-GB">
                <a:latin typeface="Arial" panose="020B0604020202020204" pitchFamily="34" charset="0"/>
                <a:cs typeface="Arial" panose="020B0604020202020204" pitchFamily="34" charset="0"/>
              </a:rPr>
              <a:t>Safety plans for the young people already in place – reminders</a:t>
            </a:r>
          </a:p>
          <a:p>
            <a:pPr algn="just">
              <a:lnSpc>
                <a:spcPct val="100000"/>
              </a:lnSpc>
            </a:pPr>
            <a:r>
              <a:rPr lang="en-GB">
                <a:latin typeface="Arial" panose="020B0604020202020204" pitchFamily="34" charset="0"/>
                <a:cs typeface="Arial" panose="020B0604020202020204" pitchFamily="34" charset="0"/>
              </a:rPr>
              <a:t>Safeguarding</a:t>
            </a:r>
          </a:p>
          <a:p>
            <a:pPr algn="just">
              <a:lnSpc>
                <a:spcPct val="100000"/>
              </a:lnSpc>
            </a:pPr>
            <a:r>
              <a:rPr lang="en-GB">
                <a:latin typeface="Arial" panose="020B0604020202020204" pitchFamily="34" charset="0"/>
                <a:cs typeface="Arial" panose="020B0604020202020204" pitchFamily="34" charset="0"/>
              </a:rPr>
              <a:t>Risk assessments</a:t>
            </a:r>
          </a:p>
          <a:p>
            <a:pPr algn="just">
              <a:lnSpc>
                <a:spcPct val="100000"/>
              </a:lnSpc>
            </a:pPr>
            <a:r>
              <a:rPr lang="en-GB">
                <a:latin typeface="Arial" panose="020B0604020202020204" pitchFamily="34" charset="0"/>
                <a:cs typeface="Arial" panose="020B0604020202020204" pitchFamily="34" charset="0"/>
              </a:rPr>
              <a:t>Injuries</a:t>
            </a:r>
          </a:p>
          <a:p>
            <a:pPr algn="just">
              <a:lnSpc>
                <a:spcPct val="100000"/>
              </a:lnSpc>
            </a:pPr>
            <a:r>
              <a:rPr lang="en-GB">
                <a:latin typeface="Arial" panose="020B0604020202020204" pitchFamily="34" charset="0"/>
                <a:cs typeface="Arial" panose="020B0604020202020204" pitchFamily="34" charset="0"/>
              </a:rPr>
              <a:t>PPE (fit for purpose and being worn)</a:t>
            </a:r>
          </a:p>
          <a:p>
            <a:pPr algn="just">
              <a:lnSpc>
                <a:spcPct val="100000"/>
              </a:lnSpc>
            </a:pP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43550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D1ECB-71E7-BB9D-A634-0DCB637763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9FE06F-9A66-1CDF-4A1C-C6C586C1FEC2}"/>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Example for instructors</a:t>
            </a:r>
          </a:p>
        </p:txBody>
      </p:sp>
      <p:sp>
        <p:nvSpPr>
          <p:cNvPr id="3" name="Content Placeholder 2">
            <a:extLst>
              <a:ext uri="{FF2B5EF4-FFF2-40B4-BE49-F238E27FC236}">
                <a16:creationId xmlns:a16="http://schemas.microsoft.com/office/drawing/2014/main" id="{B4649382-676E-9F53-86E7-92D99ADCFFEE}"/>
              </a:ext>
            </a:extLst>
          </p:cNvPr>
          <p:cNvSpPr>
            <a:spLocks noGrp="1"/>
          </p:cNvSpPr>
          <p:nvPr>
            <p:ph idx="1"/>
          </p:nvPr>
        </p:nvSpPr>
        <p:spPr>
          <a:xfrm>
            <a:off x="551810" y="1069428"/>
            <a:ext cx="8037554" cy="4505871"/>
          </a:xfrm>
        </p:spPr>
        <p:txBody>
          <a:bodyPr>
            <a:noAutofit/>
          </a:bodyPr>
          <a:lstStyle/>
          <a:p>
            <a:pPr marL="0" indent="0">
              <a:lnSpc>
                <a:spcPct val="114000"/>
              </a:lnSpc>
              <a:buNone/>
            </a:pPr>
            <a:r>
              <a:rPr lang="en-GB">
                <a:latin typeface="Arial" panose="020B0604020202020204" pitchFamily="34" charset="0"/>
                <a:cs typeface="Arial" panose="020B0604020202020204" pitchFamily="34" charset="0"/>
              </a:rPr>
              <a:t>This session, we are doing YH1 drill with a crew of four Fire Cadets.</a:t>
            </a:r>
          </a:p>
          <a:p>
            <a:pPr marL="0" indent="0">
              <a:lnSpc>
                <a:spcPct val="114000"/>
              </a:lnSpc>
              <a:buNone/>
            </a:pPr>
            <a:r>
              <a:rPr lang="en-GB" b="1">
                <a:latin typeface="Arial" panose="020B0604020202020204" pitchFamily="34" charset="0"/>
                <a:cs typeface="Arial" panose="020B0604020202020204" pitchFamily="34" charset="0"/>
              </a:rPr>
              <a:t>Instructor 1: Operational lead</a:t>
            </a:r>
            <a:r>
              <a:rPr lang="en-GB">
                <a:latin typeface="Arial" panose="020B0604020202020204" pitchFamily="34" charset="0"/>
                <a:cs typeface="Arial" panose="020B0604020202020204" pitchFamily="34" charset="0"/>
              </a:rPr>
              <a:t>. You are overseeing everything from an operational perspective – including detailing the drill, briefing and debriefing the cadets, overall safety.</a:t>
            </a:r>
          </a:p>
          <a:p>
            <a:pPr marL="0" indent="0">
              <a:lnSpc>
                <a:spcPct val="114000"/>
              </a:lnSpc>
              <a:buNone/>
            </a:pPr>
            <a:r>
              <a:rPr lang="en-GB" b="1">
                <a:latin typeface="Arial" panose="020B0604020202020204" pitchFamily="34" charset="0"/>
                <a:cs typeface="Arial" panose="020B0604020202020204" pitchFamily="34" charset="0"/>
              </a:rPr>
              <a:t>Instructor 2: Hydrant Safety Officer</a:t>
            </a:r>
            <a:r>
              <a:rPr lang="en-GB">
                <a:latin typeface="Arial" panose="020B0604020202020204" pitchFamily="34" charset="0"/>
                <a:cs typeface="Arial" panose="020B0604020202020204" pitchFamily="34" charset="0"/>
              </a:rPr>
              <a:t>. You are overlooking the drill primarily at the hydrant. </a:t>
            </a:r>
          </a:p>
          <a:p>
            <a:pPr marL="0" indent="0">
              <a:lnSpc>
                <a:spcPct val="114000"/>
              </a:lnSpc>
              <a:buNone/>
            </a:pPr>
            <a:r>
              <a:rPr lang="en-GB" b="1">
                <a:latin typeface="Arial" panose="020B0604020202020204" pitchFamily="34" charset="0"/>
                <a:cs typeface="Arial" panose="020B0604020202020204" pitchFamily="34" charset="0"/>
              </a:rPr>
              <a:t>Instructor 3:</a:t>
            </a:r>
            <a:r>
              <a:rPr lang="en-GB">
                <a:latin typeface="Arial" panose="020B0604020202020204" pitchFamily="34" charset="0"/>
                <a:cs typeface="Arial" panose="020B0604020202020204" pitchFamily="34" charset="0"/>
              </a:rPr>
              <a:t> </a:t>
            </a:r>
            <a:r>
              <a:rPr lang="en-GB" b="1">
                <a:latin typeface="Arial" panose="020B0604020202020204" pitchFamily="34" charset="0"/>
                <a:cs typeface="Arial" panose="020B0604020202020204" pitchFamily="34" charset="0"/>
              </a:rPr>
              <a:t>Branch</a:t>
            </a:r>
            <a:r>
              <a:rPr lang="en-GB">
                <a:latin typeface="Arial" panose="020B0604020202020204" pitchFamily="34" charset="0"/>
                <a:cs typeface="Arial" panose="020B0604020202020204" pitchFamily="34" charset="0"/>
              </a:rPr>
              <a:t> </a:t>
            </a:r>
            <a:r>
              <a:rPr lang="en-GB" b="1">
                <a:latin typeface="Arial" panose="020B0604020202020204" pitchFamily="34" charset="0"/>
                <a:cs typeface="Arial" panose="020B0604020202020204" pitchFamily="34" charset="0"/>
              </a:rPr>
              <a:t>Safety officer</a:t>
            </a:r>
            <a:r>
              <a:rPr lang="en-GB">
                <a:latin typeface="Arial" panose="020B0604020202020204" pitchFamily="34" charset="0"/>
                <a:cs typeface="Arial" panose="020B0604020202020204" pitchFamily="34" charset="0"/>
              </a:rPr>
              <a:t>. You are overlooking the drill primarily at the branch.</a:t>
            </a:r>
          </a:p>
          <a:p>
            <a:pPr marL="0" indent="0">
              <a:lnSpc>
                <a:spcPct val="114000"/>
              </a:lnSpc>
              <a:buNone/>
            </a:pPr>
            <a:r>
              <a:rPr lang="en-GB" b="1">
                <a:latin typeface="Arial" panose="020B0604020202020204" pitchFamily="34" charset="0"/>
                <a:cs typeface="Arial" panose="020B0604020202020204" pitchFamily="34" charset="0"/>
              </a:rPr>
              <a:t>Any additional instructors: Additional Safety Officers.</a:t>
            </a:r>
            <a:r>
              <a:rPr lang="en-GB">
                <a:latin typeface="Arial" panose="020B0604020202020204" pitchFamily="34" charset="0"/>
                <a:cs typeface="Arial" panose="020B0604020202020204" pitchFamily="34" charset="0"/>
              </a:rPr>
              <a:t> You are overlooking the drill and dealing with cadets’ wellbeing, toilets, injuries etc.</a:t>
            </a:r>
          </a:p>
        </p:txBody>
      </p:sp>
    </p:spTree>
    <p:extLst>
      <p:ext uri="{BB962C8B-B14F-4D97-AF65-F5344CB8AC3E}">
        <p14:creationId xmlns:p14="http://schemas.microsoft.com/office/powerpoint/2010/main" val="4227776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1F7F3-DAF3-D376-1B13-CEE855730C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96E320-9075-3664-C74D-AA6834F35881}"/>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Briefing the Fire Cadets</a:t>
            </a:r>
          </a:p>
        </p:txBody>
      </p:sp>
      <p:sp>
        <p:nvSpPr>
          <p:cNvPr id="3" name="Content Placeholder 2">
            <a:extLst>
              <a:ext uri="{FF2B5EF4-FFF2-40B4-BE49-F238E27FC236}">
                <a16:creationId xmlns:a16="http://schemas.microsoft.com/office/drawing/2014/main" id="{BB3B614F-8B84-69B9-C8C9-89448621FCBD}"/>
              </a:ext>
            </a:extLst>
          </p:cNvPr>
          <p:cNvSpPr>
            <a:spLocks noGrp="1"/>
          </p:cNvSpPr>
          <p:nvPr>
            <p:ph idx="1"/>
          </p:nvPr>
        </p:nvSpPr>
        <p:spPr>
          <a:xfrm>
            <a:off x="551810" y="1183729"/>
            <a:ext cx="8037554" cy="4388396"/>
          </a:xfrm>
        </p:spPr>
        <p:txBody>
          <a:bodyPr>
            <a:noAutofit/>
          </a:bodyPr>
          <a:lstStyle/>
          <a:p>
            <a:pPr algn="just">
              <a:lnSpc>
                <a:spcPct val="100000"/>
              </a:lnSpc>
            </a:pPr>
            <a:r>
              <a:rPr lang="en-GB">
                <a:latin typeface="Arial" panose="020B0604020202020204" pitchFamily="34" charset="0"/>
                <a:cs typeface="Arial" panose="020B0604020202020204" pitchFamily="34" charset="0"/>
              </a:rPr>
              <a:t>State the objectives to the cadets (so they know what they are going to try and achieve).</a:t>
            </a:r>
          </a:p>
          <a:p>
            <a:pPr algn="just">
              <a:lnSpc>
                <a:spcPct val="100000"/>
              </a:lnSpc>
            </a:pPr>
            <a:r>
              <a:rPr lang="en-GB">
                <a:latin typeface="Arial" panose="020B0604020202020204" pitchFamily="34" charset="0"/>
                <a:cs typeface="Arial" panose="020B0604020202020204" pitchFamily="34" charset="0"/>
              </a:rPr>
              <a:t>Give the responsibility to the cadets. When you ask if they understand the drill, give them the reassurance and encouragement to speak up if they do not. If they do not understand the drill, then explain again. </a:t>
            </a:r>
          </a:p>
          <a:p>
            <a:pPr algn="just">
              <a:lnSpc>
                <a:spcPct val="100000"/>
              </a:lnSpc>
            </a:pPr>
            <a:r>
              <a:rPr lang="en-GB">
                <a:latin typeface="Arial" panose="020B0604020202020204" pitchFamily="34" charset="0"/>
                <a:cs typeface="Arial" panose="020B0604020202020204" pitchFamily="34" charset="0"/>
              </a:rPr>
              <a:t>Physical examples if needed. These are required if this a new skill or the young people are struggling to understand. </a:t>
            </a:r>
          </a:p>
          <a:p>
            <a:pPr algn="just">
              <a:lnSpc>
                <a:spcPct val="100000"/>
              </a:lnSpc>
            </a:pPr>
            <a:r>
              <a:rPr lang="en-GB">
                <a:latin typeface="Arial" panose="020B0604020202020204" pitchFamily="34" charset="0"/>
                <a:cs typeface="Arial" panose="020B0604020202020204" pitchFamily="34" charset="0"/>
              </a:rPr>
              <a:t>Remembering that there are breaks during the course, and that some cadets may need reminders of how to do things. </a:t>
            </a:r>
          </a:p>
          <a:p>
            <a:pPr algn="just">
              <a:lnSpc>
                <a:spcPct val="100000"/>
              </a:lnSpc>
            </a:pPr>
            <a:r>
              <a:rPr lang="en-GB">
                <a:latin typeface="Arial" panose="020B0604020202020204" pitchFamily="34" charset="0"/>
                <a:cs typeface="Arial" panose="020B0604020202020204" pitchFamily="34" charset="0"/>
              </a:rPr>
              <a:t>Allow the young people to run with the drill – give advice. </a:t>
            </a:r>
          </a:p>
          <a:p>
            <a:pPr algn="just">
              <a:lnSpc>
                <a:spcPct val="100000"/>
              </a:lnSpc>
            </a:pPr>
            <a:r>
              <a:rPr lang="en-GB">
                <a:latin typeface="Arial" panose="020B0604020202020204" pitchFamily="34" charset="0"/>
                <a:cs typeface="Arial" panose="020B0604020202020204" pitchFamily="34" charset="0"/>
              </a:rPr>
              <a:t>Ensure supervision and safety at all times.</a:t>
            </a:r>
          </a:p>
          <a:p>
            <a:pPr algn="just">
              <a:lnSpc>
                <a:spcPct val="100000"/>
              </a:lnSpc>
            </a:pPr>
            <a:endParaRPr lang="en-GB">
              <a:latin typeface="Arial" panose="020B0604020202020204" pitchFamily="34" charset="0"/>
              <a:cs typeface="Arial" panose="020B0604020202020204" pitchFamily="34" charset="0"/>
            </a:endParaRPr>
          </a:p>
          <a:p>
            <a:pPr algn="just">
              <a:lnSpc>
                <a:spcPct val="100000"/>
              </a:lnSpc>
            </a:pP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44264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88043-7974-C08A-5D77-98014976EE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636EB-D30D-E5AE-27CC-8713B5B1DF66}"/>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Briefing the Fire Cadets</a:t>
            </a:r>
          </a:p>
        </p:txBody>
      </p:sp>
      <p:sp>
        <p:nvSpPr>
          <p:cNvPr id="3" name="Content Placeholder 2">
            <a:extLst>
              <a:ext uri="{FF2B5EF4-FFF2-40B4-BE49-F238E27FC236}">
                <a16:creationId xmlns:a16="http://schemas.microsoft.com/office/drawing/2014/main" id="{C9D02C39-C391-5324-7887-C01DEB59270D}"/>
              </a:ext>
            </a:extLst>
          </p:cNvPr>
          <p:cNvSpPr>
            <a:spLocks noGrp="1"/>
          </p:cNvSpPr>
          <p:nvPr>
            <p:ph idx="1"/>
          </p:nvPr>
        </p:nvSpPr>
        <p:spPr>
          <a:xfrm>
            <a:off x="551810" y="1183729"/>
            <a:ext cx="8037554" cy="4388396"/>
          </a:xfrm>
        </p:spPr>
        <p:txBody>
          <a:bodyPr>
            <a:noAutofit/>
          </a:bodyPr>
          <a:lstStyle/>
          <a:p>
            <a:pPr algn="just">
              <a:lnSpc>
                <a:spcPct val="100000"/>
              </a:lnSpc>
            </a:pPr>
            <a:r>
              <a:rPr lang="en-GB">
                <a:latin typeface="Arial" panose="020B0604020202020204" pitchFamily="34" charset="0"/>
                <a:cs typeface="Arial" panose="020B0604020202020204" pitchFamily="34" charset="0"/>
              </a:rPr>
              <a:t>Depending on how far into the course you are, the drills will be broken down. </a:t>
            </a:r>
          </a:p>
          <a:p>
            <a:pPr algn="just">
              <a:lnSpc>
                <a:spcPct val="100000"/>
              </a:lnSpc>
            </a:pPr>
            <a:r>
              <a:rPr lang="en-GB">
                <a:latin typeface="Arial" panose="020B0604020202020204" pitchFamily="34" charset="0"/>
                <a:cs typeface="Arial" panose="020B0604020202020204" pitchFamily="34" charset="0"/>
              </a:rPr>
              <a:t>Closer to the end of the course, allow the drill to run from your first briefing. If things need changing or adapting for the second run of the drill, then a second briefing would take place. </a:t>
            </a:r>
          </a:p>
          <a:p>
            <a:pPr algn="just">
              <a:lnSpc>
                <a:spcPct val="100000"/>
              </a:lnSpc>
            </a:pPr>
            <a:r>
              <a:rPr lang="en-GB">
                <a:latin typeface="Arial" panose="020B0604020202020204" pitchFamily="34" charset="0"/>
                <a:cs typeface="Arial" panose="020B0604020202020204" pitchFamily="34" charset="0"/>
              </a:rPr>
              <a:t>Again, give the responsibility to the cadets. Ask them to feed back on how the drill went and what needs changing. </a:t>
            </a:r>
          </a:p>
          <a:p>
            <a:pPr marL="0" indent="0" algn="just">
              <a:lnSpc>
                <a:spcPct val="100000"/>
              </a:lnSpc>
              <a:buNone/>
            </a:pPr>
            <a:r>
              <a:rPr lang="en-GB" b="1">
                <a:latin typeface="Arial" panose="020B0604020202020204" pitchFamily="34" charset="0"/>
                <a:cs typeface="Arial" panose="020B0604020202020204" pitchFamily="34" charset="0"/>
              </a:rPr>
              <a:t>Purpose of the drill </a:t>
            </a:r>
          </a:p>
          <a:p>
            <a:pPr algn="just">
              <a:lnSpc>
                <a:spcPct val="100000"/>
              </a:lnSpc>
            </a:pPr>
            <a:r>
              <a:rPr lang="en-GB">
                <a:latin typeface="Arial" panose="020B0604020202020204" pitchFamily="34" charset="0"/>
                <a:cs typeface="Arial" panose="020B0604020202020204" pitchFamily="34" charset="0"/>
              </a:rPr>
              <a:t>The purpose of the drill must be made clear to everyone.</a:t>
            </a:r>
          </a:p>
          <a:p>
            <a:pPr algn="just">
              <a:lnSpc>
                <a:spcPct val="100000"/>
              </a:lnSpc>
            </a:pPr>
            <a:r>
              <a:rPr lang="en-GB">
                <a:latin typeface="Arial" panose="020B0604020202020204" pitchFamily="34" charset="0"/>
                <a:cs typeface="Arial" panose="020B0604020202020204" pitchFamily="34" charset="0"/>
              </a:rPr>
              <a:t>Having everyone on board for the drills makes it a better experience for everyone.</a:t>
            </a:r>
          </a:p>
          <a:p>
            <a:pPr algn="just">
              <a:lnSpc>
                <a:spcPct val="100000"/>
              </a:lnSpc>
            </a:pPr>
            <a:r>
              <a:rPr lang="en-GB">
                <a:latin typeface="Arial" panose="020B0604020202020204" pitchFamily="34" charset="0"/>
                <a:cs typeface="Arial" panose="020B0604020202020204" pitchFamily="34" charset="0"/>
              </a:rPr>
              <a:t>As the cadets progress make sure you relate the briefing/drill back to operational experience.</a:t>
            </a:r>
          </a:p>
          <a:p>
            <a:pPr algn="just">
              <a:lnSpc>
                <a:spcPct val="100000"/>
              </a:lnSpc>
            </a:pPr>
            <a:endParaRPr lang="en-GB">
              <a:latin typeface="Arial" panose="020B0604020202020204" pitchFamily="34" charset="0"/>
              <a:cs typeface="Arial" panose="020B0604020202020204" pitchFamily="34" charset="0"/>
            </a:endParaRPr>
          </a:p>
          <a:p>
            <a:pPr algn="just">
              <a:lnSpc>
                <a:spcPct val="100000"/>
              </a:lnSpc>
            </a:pP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89088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C0D2B-DE12-C55F-BB42-9B302F2172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565221-C079-D1A8-5B59-23B193198F34}"/>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Debriefing</a:t>
            </a:r>
            <a:r>
              <a:rPr lang="en-US" b="1"/>
              <a:t> the Fire Cadets</a:t>
            </a:r>
          </a:p>
        </p:txBody>
      </p:sp>
      <p:sp>
        <p:nvSpPr>
          <p:cNvPr id="3" name="Content Placeholder 2">
            <a:extLst>
              <a:ext uri="{FF2B5EF4-FFF2-40B4-BE49-F238E27FC236}">
                <a16:creationId xmlns:a16="http://schemas.microsoft.com/office/drawing/2014/main" id="{9B979BD1-EC0A-9812-AD68-149CF98E30DC}"/>
              </a:ext>
            </a:extLst>
          </p:cNvPr>
          <p:cNvSpPr>
            <a:spLocks noGrp="1"/>
          </p:cNvSpPr>
          <p:nvPr>
            <p:ph idx="1"/>
          </p:nvPr>
        </p:nvSpPr>
        <p:spPr>
          <a:xfrm>
            <a:off x="551810" y="1183728"/>
            <a:ext cx="8037554" cy="4704605"/>
          </a:xfrm>
        </p:spPr>
        <p:txBody>
          <a:bodyPr>
            <a:noAutofit/>
          </a:bodyPr>
          <a:lstStyle/>
          <a:p>
            <a:pPr>
              <a:lnSpc>
                <a:spcPct val="100000"/>
              </a:lnSpc>
            </a:pPr>
            <a:r>
              <a:rPr lang="en-GB">
                <a:latin typeface="Arial" panose="020B0604020202020204" pitchFamily="34" charset="0"/>
                <a:cs typeface="Arial" panose="020B0604020202020204" pitchFamily="34" charset="0"/>
              </a:rPr>
              <a:t>Check young people are fit and well, any injuries to report?</a:t>
            </a:r>
          </a:p>
          <a:p>
            <a:pPr>
              <a:lnSpc>
                <a:spcPct val="100000"/>
              </a:lnSpc>
            </a:pPr>
            <a:endParaRPr lang="en-GB" b="1">
              <a:latin typeface="Arial" panose="020B0604020202020204" pitchFamily="34" charset="0"/>
              <a:cs typeface="Arial" panose="020B0604020202020204" pitchFamily="34" charset="0"/>
            </a:endParaRPr>
          </a:p>
          <a:p>
            <a:pPr>
              <a:lnSpc>
                <a:spcPct val="100000"/>
              </a:lnSpc>
            </a:pPr>
            <a:r>
              <a:rPr lang="en-GB">
                <a:latin typeface="Arial" panose="020B0604020202020204" pitchFamily="34" charset="0"/>
                <a:cs typeface="Arial" panose="020B0604020202020204" pitchFamily="34" charset="0"/>
              </a:rPr>
              <a:t>Relate the drill experience to the world of firefighting or personal development skills.</a:t>
            </a:r>
          </a:p>
          <a:p>
            <a:pPr>
              <a:lnSpc>
                <a:spcPct val="100000"/>
              </a:lnSpc>
            </a:pPr>
            <a:endParaRPr lang="en-GB">
              <a:solidFill>
                <a:srgbClr val="FF0000"/>
              </a:solidFill>
              <a:latin typeface="Arial" panose="020B0604020202020204" pitchFamily="34" charset="0"/>
              <a:cs typeface="Arial" panose="020B0604020202020204" pitchFamily="34" charset="0"/>
            </a:endParaRPr>
          </a:p>
          <a:p>
            <a:pPr>
              <a:lnSpc>
                <a:spcPct val="100000"/>
              </a:lnSpc>
            </a:pPr>
            <a:r>
              <a:rPr lang="en-GB" b="1">
                <a:latin typeface="Arial" panose="020B0604020202020204" pitchFamily="34" charset="0"/>
                <a:cs typeface="Arial" panose="020B0604020202020204" pitchFamily="34" charset="0"/>
              </a:rPr>
              <a:t>Ask the young people</a:t>
            </a:r>
            <a:r>
              <a:rPr lang="en-GB">
                <a:latin typeface="Arial" panose="020B0604020202020204" pitchFamily="34" charset="0"/>
                <a:cs typeface="Arial" panose="020B0604020202020204" pitchFamily="34" charset="0"/>
              </a:rPr>
              <a:t>: what went well … what could be improved… what they enjoyed… </a:t>
            </a:r>
          </a:p>
          <a:p>
            <a:pPr lvl="1">
              <a:lnSpc>
                <a:spcPct val="100000"/>
              </a:lnSpc>
            </a:pPr>
            <a:r>
              <a:rPr lang="en-GB" sz="1800">
                <a:latin typeface="Arial" panose="020B0604020202020204" pitchFamily="34" charset="0"/>
                <a:cs typeface="Arial" panose="020B0604020202020204" pitchFamily="34" charset="0"/>
              </a:rPr>
              <a:t>This is also key because it helps the instructors plan/build on the drills for the next week. </a:t>
            </a:r>
          </a:p>
          <a:p>
            <a:pPr lvl="1">
              <a:lnSpc>
                <a:spcPct val="100000"/>
              </a:lnSpc>
            </a:pPr>
            <a:endParaRPr lang="en-GB" sz="1800">
              <a:latin typeface="Arial" panose="020B0604020202020204" pitchFamily="34" charset="0"/>
              <a:cs typeface="Arial" panose="020B0604020202020204" pitchFamily="34" charset="0"/>
            </a:endParaRPr>
          </a:p>
          <a:p>
            <a:pPr>
              <a:lnSpc>
                <a:spcPct val="100000"/>
              </a:lnSpc>
            </a:pPr>
            <a:r>
              <a:rPr lang="en-GB">
                <a:latin typeface="Arial" panose="020B0604020202020204" pitchFamily="34" charset="0"/>
                <a:cs typeface="Arial" panose="020B0604020202020204" pitchFamily="34" charset="0"/>
              </a:rPr>
              <a:t>Check that the young people are happy with their part in the drill, some may leave the evening upset/down about how their part in the drill went. But we want them to leave with confidence.</a:t>
            </a:r>
          </a:p>
        </p:txBody>
      </p:sp>
    </p:spTree>
    <p:extLst>
      <p:ext uri="{BB962C8B-B14F-4D97-AF65-F5344CB8AC3E}">
        <p14:creationId xmlns:p14="http://schemas.microsoft.com/office/powerpoint/2010/main" val="35821993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82C3B-77A8-642A-28CF-1317337619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7784CC-2E46-5919-69F7-3BE1332A28EB}"/>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Debriefing the instructors</a:t>
            </a:r>
          </a:p>
        </p:txBody>
      </p:sp>
      <p:sp>
        <p:nvSpPr>
          <p:cNvPr id="3" name="Content Placeholder 2">
            <a:extLst>
              <a:ext uri="{FF2B5EF4-FFF2-40B4-BE49-F238E27FC236}">
                <a16:creationId xmlns:a16="http://schemas.microsoft.com/office/drawing/2014/main" id="{9C9FD769-A265-0BFB-BF8D-9EB11EF1D91D}"/>
              </a:ext>
            </a:extLst>
          </p:cNvPr>
          <p:cNvSpPr>
            <a:spLocks noGrp="1"/>
          </p:cNvSpPr>
          <p:nvPr>
            <p:ph idx="1"/>
          </p:nvPr>
        </p:nvSpPr>
        <p:spPr>
          <a:xfrm>
            <a:off x="551810" y="1183729"/>
            <a:ext cx="8037554" cy="4388396"/>
          </a:xfrm>
        </p:spPr>
        <p:txBody>
          <a:bodyPr>
            <a:noAutofit/>
          </a:bodyPr>
          <a:lstStyle/>
          <a:p>
            <a:pPr algn="just">
              <a:lnSpc>
                <a:spcPct val="100000"/>
              </a:lnSpc>
            </a:pPr>
            <a:r>
              <a:rPr lang="en-GB">
                <a:latin typeface="Arial" panose="020B0604020202020204" pitchFamily="34" charset="0"/>
                <a:cs typeface="Arial" panose="020B0604020202020204" pitchFamily="34" charset="0"/>
              </a:rPr>
              <a:t>Check instructors are fit and well, any injuries to report?</a:t>
            </a:r>
          </a:p>
          <a:p>
            <a:pPr algn="just">
              <a:lnSpc>
                <a:spcPct val="100000"/>
              </a:lnSpc>
            </a:pPr>
            <a:endParaRPr lang="en-GB">
              <a:latin typeface="Arial" panose="020B0604020202020204" pitchFamily="34" charset="0"/>
              <a:cs typeface="Arial" panose="020B0604020202020204" pitchFamily="34" charset="0"/>
            </a:endParaRPr>
          </a:p>
          <a:p>
            <a:pPr algn="just">
              <a:lnSpc>
                <a:spcPct val="100000"/>
              </a:lnSpc>
            </a:pPr>
            <a:r>
              <a:rPr lang="en-GB">
                <a:latin typeface="Arial" panose="020B0604020202020204" pitchFamily="34" charset="0"/>
                <a:cs typeface="Arial" panose="020B0604020202020204" pitchFamily="34" charset="0"/>
              </a:rPr>
              <a:t>Relate the drill to the world of fire fighting or personal development skills. </a:t>
            </a:r>
          </a:p>
          <a:p>
            <a:pPr algn="just">
              <a:lnSpc>
                <a:spcPct val="100000"/>
              </a:lnSpc>
            </a:pPr>
            <a:endParaRPr lang="en-GB" b="1">
              <a:latin typeface="Arial" panose="020B0604020202020204" pitchFamily="34" charset="0"/>
              <a:cs typeface="Arial" panose="020B0604020202020204" pitchFamily="34" charset="0"/>
            </a:endParaRPr>
          </a:p>
          <a:p>
            <a:pPr>
              <a:lnSpc>
                <a:spcPct val="100000"/>
              </a:lnSpc>
            </a:pPr>
            <a:r>
              <a:rPr lang="en-GB" b="1">
                <a:latin typeface="Arial" panose="020B0604020202020204" pitchFamily="34" charset="0"/>
                <a:cs typeface="Arial" panose="020B0604020202020204" pitchFamily="34" charset="0"/>
              </a:rPr>
              <a:t>We ask the instructors: </a:t>
            </a:r>
            <a:r>
              <a:rPr lang="en-GB">
                <a:latin typeface="Arial" panose="020B0604020202020204" pitchFamily="34" charset="0"/>
                <a:cs typeface="Arial" panose="020B0604020202020204" pitchFamily="34" charset="0"/>
              </a:rPr>
              <a:t>what went well … what could be improved… what they enjoyed…</a:t>
            </a:r>
          </a:p>
          <a:p>
            <a:pPr lvl="1">
              <a:lnSpc>
                <a:spcPct val="100000"/>
              </a:lnSpc>
            </a:pPr>
            <a:r>
              <a:rPr lang="en-GB" sz="1800">
                <a:latin typeface="Arial" panose="020B0604020202020204" pitchFamily="34" charset="0"/>
                <a:cs typeface="Arial" panose="020B0604020202020204" pitchFamily="34" charset="0"/>
              </a:rPr>
              <a:t>This is also key because it helps the instructors plan/build on the drills for the next week. </a:t>
            </a:r>
          </a:p>
          <a:p>
            <a:pPr algn="just">
              <a:lnSpc>
                <a:spcPct val="100000"/>
              </a:lnSpc>
            </a:pPr>
            <a:endParaRPr lang="en-GB">
              <a:latin typeface="Arial" panose="020B0604020202020204" pitchFamily="34" charset="0"/>
              <a:cs typeface="Arial" panose="020B0604020202020204" pitchFamily="34" charset="0"/>
            </a:endParaRPr>
          </a:p>
          <a:p>
            <a:pPr algn="just">
              <a:lnSpc>
                <a:spcPct val="100000"/>
              </a:lnSpc>
            </a:pPr>
            <a:r>
              <a:rPr lang="en-GB">
                <a:latin typeface="Arial" panose="020B0604020202020204" pitchFamily="34" charset="0"/>
                <a:cs typeface="Arial" panose="020B0604020202020204" pitchFamily="34" charset="0"/>
              </a:rPr>
              <a:t>Ensure that the instructors are happy with their part in the drill.</a:t>
            </a:r>
          </a:p>
        </p:txBody>
      </p:sp>
    </p:spTree>
    <p:extLst>
      <p:ext uri="{BB962C8B-B14F-4D97-AF65-F5344CB8AC3E}">
        <p14:creationId xmlns:p14="http://schemas.microsoft.com/office/powerpoint/2010/main" val="611308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F539C-1D23-8E48-EE2E-7696B80647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4F4BD0-2DC4-A046-A087-65558EED8959}"/>
              </a:ext>
            </a:extLst>
          </p:cNvPr>
          <p:cNvSpPr>
            <a:spLocks noGrp="1"/>
          </p:cNvSpPr>
          <p:nvPr>
            <p:ph type="title"/>
          </p:nvPr>
        </p:nvSpPr>
        <p:spPr/>
        <p:txBody>
          <a:bodyPr>
            <a:normAutofit/>
          </a:bodyPr>
          <a:lstStyle/>
          <a:p>
            <a:r>
              <a:rPr lang="en-GB">
                <a:solidFill>
                  <a:schemeClr val="tx1"/>
                </a:solidFill>
                <a:latin typeface="Arial" panose="020B0604020202020204" pitchFamily="34" charset="0"/>
                <a:cs typeface="Arial" panose="020B0604020202020204" pitchFamily="34" charset="0"/>
              </a:rPr>
              <a:t>Section 5</a:t>
            </a:r>
          </a:p>
        </p:txBody>
      </p:sp>
      <p:sp>
        <p:nvSpPr>
          <p:cNvPr id="3" name="Text Placeholder 2">
            <a:extLst>
              <a:ext uri="{FF2B5EF4-FFF2-40B4-BE49-F238E27FC236}">
                <a16:creationId xmlns:a16="http://schemas.microsoft.com/office/drawing/2014/main" id="{8C13D1A0-C2FB-5703-35B3-1000A6511EFB}"/>
              </a:ext>
            </a:extLst>
          </p:cNvPr>
          <p:cNvSpPr>
            <a:spLocks noGrp="1"/>
          </p:cNvSpPr>
          <p:nvPr>
            <p:ph type="body" idx="1"/>
          </p:nvPr>
        </p:nvSpPr>
        <p:spPr/>
        <p:txBody>
          <a:bodyPr/>
          <a:lstStyle/>
          <a:p>
            <a:r>
              <a:rPr lang="en-GB">
                <a:latin typeface="Arial" panose="020B0604020202020204" pitchFamily="34" charset="0"/>
                <a:cs typeface="Arial" panose="020B0604020202020204" pitchFamily="34" charset="0"/>
              </a:rPr>
              <a:t>Maintaining effective control during drills</a:t>
            </a:r>
          </a:p>
        </p:txBody>
      </p:sp>
    </p:spTree>
    <p:extLst>
      <p:ext uri="{BB962C8B-B14F-4D97-AF65-F5344CB8AC3E}">
        <p14:creationId xmlns:p14="http://schemas.microsoft.com/office/powerpoint/2010/main" val="25968568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B69ED-786B-349A-32F5-B8E7C663EC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BF1899-8705-E2E9-49A4-94F58774D6BD}"/>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Introduction</a:t>
            </a:r>
          </a:p>
        </p:txBody>
      </p:sp>
      <p:sp>
        <p:nvSpPr>
          <p:cNvPr id="3" name="Content Placeholder 2">
            <a:extLst>
              <a:ext uri="{FF2B5EF4-FFF2-40B4-BE49-F238E27FC236}">
                <a16:creationId xmlns:a16="http://schemas.microsoft.com/office/drawing/2014/main" id="{F54798DD-1B0D-9EB8-CA1B-BC84D16E55BE}"/>
              </a:ext>
            </a:extLst>
          </p:cNvPr>
          <p:cNvSpPr>
            <a:spLocks noGrp="1"/>
          </p:cNvSpPr>
          <p:nvPr>
            <p:ph idx="1"/>
          </p:nvPr>
        </p:nvSpPr>
        <p:spPr>
          <a:xfrm>
            <a:off x="551810" y="1183729"/>
            <a:ext cx="8037554" cy="4388396"/>
          </a:xfrm>
        </p:spPr>
        <p:txBody>
          <a:bodyPr>
            <a:noAutofit/>
          </a:bodyPr>
          <a:lstStyle/>
          <a:p>
            <a:pPr marL="0" indent="0">
              <a:lnSpc>
                <a:spcPct val="100000"/>
              </a:lnSpc>
              <a:buNone/>
            </a:pPr>
            <a:r>
              <a:rPr lang="en-GB" b="1">
                <a:latin typeface="Arial" panose="020B0604020202020204" pitchFamily="34" charset="0"/>
                <a:cs typeface="Arial" panose="020B0604020202020204" pitchFamily="34" charset="0"/>
              </a:rPr>
              <a:t>Why effective control matters</a:t>
            </a:r>
          </a:p>
          <a:p>
            <a:pPr marL="0" indent="0">
              <a:lnSpc>
                <a:spcPct val="100000"/>
              </a:lnSpc>
              <a:buNone/>
            </a:pPr>
            <a:r>
              <a:rPr lang="en-GB">
                <a:latin typeface="Arial" panose="020B0604020202020204" pitchFamily="34" charset="0"/>
                <a:cs typeface="Arial" panose="020B0604020202020204" pitchFamily="34" charset="0"/>
              </a:rPr>
              <a:t>Effective control during fire cadet drills is the foundation of a safe environment. As an instructor you serve three critical roles simultaneously: leader, mentor, and safety officer.</a:t>
            </a:r>
          </a:p>
          <a:p>
            <a:pPr marL="0" indent="0">
              <a:lnSpc>
                <a:spcPct val="100000"/>
              </a:lnSpc>
              <a:buNone/>
            </a:pPr>
            <a:endParaRPr lang="en-GB">
              <a:latin typeface="Arial" panose="020B0604020202020204" pitchFamily="34" charset="0"/>
              <a:cs typeface="Arial" panose="020B0604020202020204" pitchFamily="34" charset="0"/>
            </a:endParaRPr>
          </a:p>
          <a:p>
            <a:pPr marL="0" indent="0">
              <a:lnSpc>
                <a:spcPct val="100000"/>
              </a:lnSpc>
              <a:buNone/>
            </a:pPr>
            <a:r>
              <a:rPr lang="en-GB">
                <a:latin typeface="Arial" panose="020B0604020202020204" pitchFamily="34" charset="0"/>
                <a:cs typeface="Arial" panose="020B0604020202020204" pitchFamily="34" charset="0"/>
              </a:rPr>
              <a:t>Poor control can lead to injuries and  bad habits, and undermines the discipline essential to emergency services. Strong control ensures cadets develop proper techniques while maintaining the safety standards expected on a drill yard.</a:t>
            </a:r>
          </a:p>
          <a:p>
            <a:pPr>
              <a:lnSpc>
                <a:spcPct val="100000"/>
              </a:lnSpc>
            </a:pPr>
            <a:r>
              <a:rPr lang="en-GB" b="1">
                <a:latin typeface="Arial" panose="020B0604020202020204" pitchFamily="34" charset="0"/>
                <a:cs typeface="Arial" panose="020B0604020202020204" pitchFamily="34" charset="0"/>
              </a:rPr>
              <a:t>Safety of cadets and instructors </a:t>
            </a:r>
            <a:r>
              <a:rPr lang="en-GB">
                <a:latin typeface="Arial" panose="020B0604020202020204" pitchFamily="34" charset="0"/>
                <a:cs typeface="Arial" panose="020B0604020202020204" pitchFamily="34" charset="0"/>
              </a:rPr>
              <a:t>– preventing injuries during drills</a:t>
            </a:r>
          </a:p>
          <a:p>
            <a:pPr>
              <a:lnSpc>
                <a:spcPct val="100000"/>
              </a:lnSpc>
            </a:pPr>
            <a:r>
              <a:rPr lang="en-GB" b="1">
                <a:latin typeface="Arial" panose="020B0604020202020204" pitchFamily="34" charset="0"/>
                <a:cs typeface="Arial" panose="020B0604020202020204" pitchFamily="34" charset="0"/>
              </a:rPr>
              <a:t>Promotes discipline </a:t>
            </a:r>
            <a:r>
              <a:rPr lang="en-GB">
                <a:latin typeface="Arial" panose="020B0604020202020204" pitchFamily="34" charset="0"/>
                <a:cs typeface="Arial" panose="020B0604020202020204" pitchFamily="34" charset="0"/>
              </a:rPr>
              <a:t>– building habits that cadets will follow</a:t>
            </a:r>
          </a:p>
          <a:p>
            <a:pPr>
              <a:lnSpc>
                <a:spcPct val="100000"/>
              </a:lnSpc>
            </a:pPr>
            <a:r>
              <a:rPr lang="en-GB" b="1">
                <a:latin typeface="Arial" panose="020B0604020202020204" pitchFamily="34" charset="0"/>
                <a:cs typeface="Arial" panose="020B0604020202020204" pitchFamily="34" charset="0"/>
              </a:rPr>
              <a:t>Efficient and realistic </a:t>
            </a:r>
            <a:r>
              <a:rPr lang="en-GB">
                <a:latin typeface="Arial" panose="020B0604020202020204" pitchFamily="34" charset="0"/>
                <a:cs typeface="Arial" panose="020B0604020202020204" pitchFamily="34" charset="0"/>
              </a:rPr>
              <a:t>– maximising learning while ensuring training is appropriate for cadets</a:t>
            </a:r>
          </a:p>
        </p:txBody>
      </p:sp>
    </p:spTree>
    <p:extLst>
      <p:ext uri="{BB962C8B-B14F-4D97-AF65-F5344CB8AC3E}">
        <p14:creationId xmlns:p14="http://schemas.microsoft.com/office/powerpoint/2010/main" val="3182087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CAB3-8B4C-88CF-4F3D-C4DA7F36FD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F08B64-DD12-1B9D-4E50-3827F854DB8C}"/>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Key elements of effective control</a:t>
            </a:r>
          </a:p>
        </p:txBody>
      </p:sp>
      <p:sp>
        <p:nvSpPr>
          <p:cNvPr id="3" name="Content Placeholder 2">
            <a:extLst>
              <a:ext uri="{FF2B5EF4-FFF2-40B4-BE49-F238E27FC236}">
                <a16:creationId xmlns:a16="http://schemas.microsoft.com/office/drawing/2014/main" id="{CDDAD517-745E-F2CD-387F-D04B7674222F}"/>
              </a:ext>
            </a:extLst>
          </p:cNvPr>
          <p:cNvSpPr>
            <a:spLocks noGrp="1"/>
          </p:cNvSpPr>
          <p:nvPr>
            <p:ph idx="1"/>
          </p:nvPr>
        </p:nvSpPr>
        <p:spPr>
          <a:xfrm>
            <a:off x="551810" y="1183729"/>
            <a:ext cx="8037554" cy="4388396"/>
          </a:xfrm>
        </p:spPr>
        <p:txBody>
          <a:bodyPr>
            <a:noAutofit/>
          </a:bodyPr>
          <a:lstStyle/>
          <a:p>
            <a:pPr marL="0" indent="0">
              <a:lnSpc>
                <a:spcPct val="100000"/>
              </a:lnSpc>
              <a:buNone/>
            </a:pPr>
            <a:r>
              <a:rPr lang="en-GB" sz="1700">
                <a:latin typeface="Arial" panose="020B0604020202020204" pitchFamily="34" charset="0"/>
                <a:cs typeface="Arial" panose="020B0604020202020204" pitchFamily="34" charset="0"/>
              </a:rPr>
              <a:t>Maintaining control of fire cadet drills requires coordinating multiple elements simultaneously. Each component reinforces the others to create a safe learning environment.</a:t>
            </a:r>
          </a:p>
        </p:txBody>
      </p:sp>
      <p:sp>
        <p:nvSpPr>
          <p:cNvPr id="19" name="Rectangle: Rounded Corners 18">
            <a:extLst>
              <a:ext uri="{FF2B5EF4-FFF2-40B4-BE49-F238E27FC236}">
                <a16:creationId xmlns:a16="http://schemas.microsoft.com/office/drawing/2014/main" id="{59C42541-9817-885F-0C40-C32DC22AB88A}"/>
              </a:ext>
            </a:extLst>
          </p:cNvPr>
          <p:cNvSpPr/>
          <p:nvPr/>
        </p:nvSpPr>
        <p:spPr>
          <a:xfrm>
            <a:off x="551810" y="4669107"/>
            <a:ext cx="3636732" cy="1080000"/>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Managing risk</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Dynamic assessment and hazard mitigation</a:t>
            </a:r>
          </a:p>
        </p:txBody>
      </p:sp>
      <p:sp>
        <p:nvSpPr>
          <p:cNvPr id="21" name="Rectangle: Rounded Corners 20">
            <a:extLst>
              <a:ext uri="{FF2B5EF4-FFF2-40B4-BE49-F238E27FC236}">
                <a16:creationId xmlns:a16="http://schemas.microsoft.com/office/drawing/2014/main" id="{DEB00F86-BF68-9C32-09C6-D75C88E29738}"/>
              </a:ext>
            </a:extLst>
          </p:cNvPr>
          <p:cNvSpPr/>
          <p:nvPr/>
        </p:nvSpPr>
        <p:spPr>
          <a:xfrm>
            <a:off x="4952632" y="4648226"/>
            <a:ext cx="3636732" cy="1080000"/>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Situational awareness</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Constant monitoring of conditions and cadets</a:t>
            </a:r>
          </a:p>
        </p:txBody>
      </p:sp>
      <p:sp>
        <p:nvSpPr>
          <p:cNvPr id="22" name="Rectangle: Rounded Corners 21">
            <a:extLst>
              <a:ext uri="{FF2B5EF4-FFF2-40B4-BE49-F238E27FC236}">
                <a16:creationId xmlns:a16="http://schemas.microsoft.com/office/drawing/2014/main" id="{84374781-B641-4EA5-62E3-60D4A8B69D90}"/>
              </a:ext>
            </a:extLst>
          </p:cNvPr>
          <p:cNvSpPr/>
          <p:nvPr/>
        </p:nvSpPr>
        <p:spPr>
          <a:xfrm>
            <a:off x="551810" y="2297927"/>
            <a:ext cx="3636732" cy="1080000"/>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Positioning</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Strategic placement to maximise visibility</a:t>
            </a:r>
          </a:p>
        </p:txBody>
      </p:sp>
      <p:sp>
        <p:nvSpPr>
          <p:cNvPr id="23" name="Rectangle: Rounded Corners 22">
            <a:extLst>
              <a:ext uri="{FF2B5EF4-FFF2-40B4-BE49-F238E27FC236}">
                <a16:creationId xmlns:a16="http://schemas.microsoft.com/office/drawing/2014/main" id="{6CFEFC9E-4101-B536-B472-88882D812D0A}"/>
              </a:ext>
            </a:extLst>
          </p:cNvPr>
          <p:cNvSpPr/>
          <p:nvPr/>
        </p:nvSpPr>
        <p:spPr>
          <a:xfrm>
            <a:off x="4952632" y="2297927"/>
            <a:ext cx="3636732" cy="1080000"/>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Communication</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Clear, consistent commands and feedback systems</a:t>
            </a:r>
          </a:p>
        </p:txBody>
      </p:sp>
      <p:sp>
        <p:nvSpPr>
          <p:cNvPr id="24" name="Rectangle: Rounded Corners 23">
            <a:extLst>
              <a:ext uri="{FF2B5EF4-FFF2-40B4-BE49-F238E27FC236}">
                <a16:creationId xmlns:a16="http://schemas.microsoft.com/office/drawing/2014/main" id="{6DE2E65B-BAAB-2343-6623-225DDFC163C9}"/>
              </a:ext>
            </a:extLst>
          </p:cNvPr>
          <p:cNvSpPr/>
          <p:nvPr/>
        </p:nvSpPr>
        <p:spPr>
          <a:xfrm>
            <a:off x="2752221" y="3488351"/>
            <a:ext cx="3636732" cy="1080000"/>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Delegation</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Effective use of instructors for maximum safety</a:t>
            </a:r>
          </a:p>
        </p:txBody>
      </p:sp>
    </p:spTree>
    <p:extLst>
      <p:ext uri="{BB962C8B-B14F-4D97-AF65-F5344CB8AC3E}">
        <p14:creationId xmlns:p14="http://schemas.microsoft.com/office/powerpoint/2010/main" val="32120785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85840-91F7-C994-AC26-8289D7429E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7D409-0EB6-B705-7090-DDBB886BA5F0}"/>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Positioning</a:t>
            </a:r>
          </a:p>
        </p:txBody>
      </p:sp>
      <p:sp>
        <p:nvSpPr>
          <p:cNvPr id="3" name="Content Placeholder 2">
            <a:extLst>
              <a:ext uri="{FF2B5EF4-FFF2-40B4-BE49-F238E27FC236}">
                <a16:creationId xmlns:a16="http://schemas.microsoft.com/office/drawing/2014/main" id="{EDC16525-98B9-EC6E-BBE1-7D7B4F4AF3A1}"/>
              </a:ext>
            </a:extLst>
          </p:cNvPr>
          <p:cNvSpPr>
            <a:spLocks noGrp="1"/>
          </p:cNvSpPr>
          <p:nvPr>
            <p:ph idx="1"/>
          </p:nvPr>
        </p:nvSpPr>
        <p:spPr>
          <a:xfrm>
            <a:off x="551810" y="1183729"/>
            <a:ext cx="8037554" cy="4388396"/>
          </a:xfrm>
        </p:spPr>
        <p:txBody>
          <a:bodyPr>
            <a:noAutofit/>
          </a:bodyPr>
          <a:lstStyle/>
          <a:p>
            <a:pPr marL="0" indent="0" algn="just">
              <a:lnSpc>
                <a:spcPct val="100000"/>
              </a:lnSpc>
              <a:buNone/>
            </a:pPr>
            <a:r>
              <a:rPr lang="en-GB">
                <a:latin typeface="Arial" panose="020B0604020202020204" pitchFamily="34" charset="0"/>
                <a:cs typeface="Arial" panose="020B0604020202020204" pitchFamily="34" charset="0"/>
              </a:rPr>
              <a:t>Your position during drills directly impacts your ability to maintain control. Effective positioning allows you to see all participants, intervene quickly, and demonstrate techniques clearly.</a:t>
            </a:r>
          </a:p>
          <a:p>
            <a:pPr marL="0" indent="0" algn="just">
              <a:lnSpc>
                <a:spcPct val="100000"/>
              </a:lnSpc>
              <a:buNone/>
            </a:pPr>
            <a:r>
              <a:rPr lang="en-GB" b="1">
                <a:latin typeface="Arial" panose="020B0604020202020204" pitchFamily="34" charset="0"/>
                <a:cs typeface="Arial" panose="020B0604020202020204" pitchFamily="34" charset="0"/>
              </a:rPr>
              <a:t>Establish a clear front </a:t>
            </a:r>
            <a:r>
              <a:rPr lang="en-GB">
                <a:latin typeface="Arial" panose="020B0604020202020204" pitchFamily="34" charset="0"/>
                <a:cs typeface="Arial" panose="020B0604020202020204" pitchFamily="34" charset="0"/>
              </a:rPr>
              <a:t>-</a:t>
            </a:r>
            <a:r>
              <a:rPr lang="en-GB" b="1">
                <a:latin typeface="Arial" panose="020B0604020202020204" pitchFamily="34" charset="0"/>
                <a:cs typeface="Arial" panose="020B0604020202020204" pitchFamily="34" charset="0"/>
              </a:rPr>
              <a:t> </a:t>
            </a:r>
            <a:r>
              <a:rPr lang="en-GB">
                <a:latin typeface="Arial" panose="020B0604020202020204" pitchFamily="34" charset="0"/>
                <a:cs typeface="Arial" panose="020B0604020202020204" pitchFamily="34" charset="0"/>
              </a:rPr>
              <a:t>Position yourself where all cadets can see and hear you during briefings without distraction.</a:t>
            </a:r>
          </a:p>
          <a:p>
            <a:pPr marL="0" indent="0" algn="just">
              <a:lnSpc>
                <a:spcPct val="100000"/>
              </a:lnSpc>
              <a:buNone/>
            </a:pPr>
            <a:r>
              <a:rPr lang="en-GB" b="1">
                <a:latin typeface="Arial" panose="020B0604020202020204" pitchFamily="34" charset="0"/>
                <a:cs typeface="Arial" panose="020B0604020202020204" pitchFamily="34" charset="0"/>
              </a:rPr>
              <a:t>Move strategically </a:t>
            </a:r>
            <a:r>
              <a:rPr lang="en-GB">
                <a:latin typeface="Arial" panose="020B0604020202020204" pitchFamily="34" charset="0"/>
                <a:cs typeface="Arial" panose="020B0604020202020204" pitchFamily="34" charset="0"/>
              </a:rPr>
              <a:t>-</a:t>
            </a:r>
            <a:r>
              <a:rPr lang="en-GB" b="1">
                <a:latin typeface="Arial" panose="020B0604020202020204" pitchFamily="34" charset="0"/>
                <a:cs typeface="Arial" panose="020B0604020202020204" pitchFamily="34" charset="0"/>
              </a:rPr>
              <a:t> </a:t>
            </a:r>
            <a:r>
              <a:rPr lang="en-GB">
                <a:latin typeface="Arial" panose="020B0604020202020204" pitchFamily="34" charset="0"/>
                <a:cs typeface="Arial" panose="020B0604020202020204" pitchFamily="34" charset="0"/>
              </a:rPr>
              <a:t>Circulate to monitor technique and safety without losing sight of the overall operation.</a:t>
            </a:r>
          </a:p>
          <a:p>
            <a:pPr marL="0" indent="0" algn="just">
              <a:lnSpc>
                <a:spcPct val="100000"/>
              </a:lnSpc>
              <a:buNone/>
            </a:pPr>
            <a:r>
              <a:rPr lang="en-GB" b="1">
                <a:latin typeface="Arial" panose="020B0604020202020204" pitchFamily="34" charset="0"/>
                <a:cs typeface="Arial" panose="020B0604020202020204" pitchFamily="34" charset="0"/>
              </a:rPr>
              <a:t>Use other instructors in hazard areas </a:t>
            </a:r>
            <a:r>
              <a:rPr lang="en-GB">
                <a:latin typeface="Arial" panose="020B0604020202020204" pitchFamily="34" charset="0"/>
                <a:cs typeface="Arial" panose="020B0604020202020204" pitchFamily="34" charset="0"/>
              </a:rPr>
              <a:t>-</a:t>
            </a:r>
            <a:r>
              <a:rPr lang="en-GB" b="1">
                <a:latin typeface="Arial" panose="020B0604020202020204" pitchFamily="34" charset="0"/>
                <a:cs typeface="Arial" panose="020B0604020202020204" pitchFamily="34" charset="0"/>
              </a:rPr>
              <a:t> </a:t>
            </a:r>
            <a:r>
              <a:rPr lang="en-GB">
                <a:latin typeface="Arial" panose="020B0604020202020204" pitchFamily="34" charset="0"/>
                <a:cs typeface="Arial" panose="020B0604020202020204" pitchFamily="34" charset="0"/>
              </a:rPr>
              <a:t>Ensure instructors are placed at strategic positions (risk critical areas), with lines of sight maintained.</a:t>
            </a:r>
          </a:p>
          <a:p>
            <a:pPr marL="0" indent="0" algn="just">
              <a:lnSpc>
                <a:spcPct val="100000"/>
              </a:lnSpc>
              <a:buNone/>
            </a:pPr>
            <a:r>
              <a:rPr lang="en-GB" b="1">
                <a:latin typeface="Arial" panose="020B0604020202020204" pitchFamily="34" charset="0"/>
                <a:cs typeface="Arial" panose="020B0604020202020204" pitchFamily="34" charset="0"/>
              </a:rPr>
              <a:t>Don’t get consumed </a:t>
            </a:r>
            <a:r>
              <a:rPr lang="en-GB">
                <a:latin typeface="Arial" panose="020B0604020202020204" pitchFamily="34" charset="0"/>
                <a:cs typeface="Arial" panose="020B0604020202020204" pitchFamily="34" charset="0"/>
              </a:rPr>
              <a:t>-</a:t>
            </a:r>
            <a:r>
              <a:rPr lang="en-GB" b="1">
                <a:latin typeface="Arial" panose="020B0604020202020204" pitchFamily="34" charset="0"/>
                <a:cs typeface="Arial" panose="020B0604020202020204" pitchFamily="34" charset="0"/>
              </a:rPr>
              <a:t> </a:t>
            </a:r>
            <a:r>
              <a:rPr lang="en-GB">
                <a:latin typeface="Arial" panose="020B0604020202020204" pitchFamily="34" charset="0"/>
                <a:cs typeface="Arial" panose="020B0604020202020204" pitchFamily="34" charset="0"/>
              </a:rPr>
              <a:t>Make sure you oversee the whole drill and don’t get consumed in one element.</a:t>
            </a:r>
          </a:p>
        </p:txBody>
      </p:sp>
    </p:spTree>
    <p:extLst>
      <p:ext uri="{BB962C8B-B14F-4D97-AF65-F5344CB8AC3E}">
        <p14:creationId xmlns:p14="http://schemas.microsoft.com/office/powerpoint/2010/main" val="18757773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C0210-3F96-BB76-7210-9E83A6F31D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655FF4-5F47-F709-3028-303BE17C6789}"/>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Communication</a:t>
            </a:r>
          </a:p>
        </p:txBody>
      </p:sp>
      <p:sp>
        <p:nvSpPr>
          <p:cNvPr id="3" name="Content Placeholder 2">
            <a:extLst>
              <a:ext uri="{FF2B5EF4-FFF2-40B4-BE49-F238E27FC236}">
                <a16:creationId xmlns:a16="http://schemas.microsoft.com/office/drawing/2014/main" id="{FCBD6D97-566B-2886-631B-BCBA5FB3EFDF}"/>
              </a:ext>
            </a:extLst>
          </p:cNvPr>
          <p:cNvSpPr>
            <a:spLocks noGrp="1"/>
          </p:cNvSpPr>
          <p:nvPr>
            <p:ph idx="1"/>
          </p:nvPr>
        </p:nvSpPr>
        <p:spPr>
          <a:xfrm>
            <a:off x="551810" y="1183729"/>
            <a:ext cx="8037554" cy="4388396"/>
          </a:xfrm>
        </p:spPr>
        <p:txBody>
          <a:bodyPr>
            <a:noAutofit/>
          </a:bodyPr>
          <a:lstStyle/>
          <a:p>
            <a:pPr marL="0" indent="0">
              <a:lnSpc>
                <a:spcPct val="100000"/>
              </a:lnSpc>
              <a:buNone/>
            </a:pPr>
            <a:r>
              <a:rPr lang="en-GB" sz="1700">
                <a:latin typeface="Arial" panose="020B0604020202020204" pitchFamily="34" charset="0"/>
                <a:cs typeface="Arial" panose="020B0604020202020204" pitchFamily="34" charset="0"/>
              </a:rPr>
              <a:t>Clear communication is your primary tool for maintaining control.  Effective instructors use multiple communication methods to ensure understanding.</a:t>
            </a:r>
          </a:p>
        </p:txBody>
      </p:sp>
      <p:sp>
        <p:nvSpPr>
          <p:cNvPr id="22" name="Rectangle: Rounded Corners 21">
            <a:extLst>
              <a:ext uri="{FF2B5EF4-FFF2-40B4-BE49-F238E27FC236}">
                <a16:creationId xmlns:a16="http://schemas.microsoft.com/office/drawing/2014/main" id="{98C03A84-D374-BE6F-73FD-276D9625EC53}"/>
              </a:ext>
            </a:extLst>
          </p:cNvPr>
          <p:cNvSpPr/>
          <p:nvPr/>
        </p:nvSpPr>
        <p:spPr>
          <a:xfrm>
            <a:off x="551811" y="2233072"/>
            <a:ext cx="8037553" cy="1392202"/>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Use clear, simple commands</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Avoid complex instructions during drills. Use standard fire service terminology consistently. Commands should be loud enough for all participants to hear over equipment noise.</a:t>
            </a:r>
          </a:p>
        </p:txBody>
      </p:sp>
      <p:sp>
        <p:nvSpPr>
          <p:cNvPr id="4" name="Rectangle: Rounded Corners 3">
            <a:extLst>
              <a:ext uri="{FF2B5EF4-FFF2-40B4-BE49-F238E27FC236}">
                <a16:creationId xmlns:a16="http://schemas.microsoft.com/office/drawing/2014/main" id="{D968C4B2-01F8-BDE0-1553-FFBE5751FBDA}"/>
              </a:ext>
            </a:extLst>
          </p:cNvPr>
          <p:cNvSpPr/>
          <p:nvPr/>
        </p:nvSpPr>
        <p:spPr>
          <a:xfrm>
            <a:off x="551809" y="3985944"/>
            <a:ext cx="8037553" cy="1392202"/>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Demonstrate and explain</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Show proper technique before expecting cadets to understand. Visual demonstration reinforces verbal instruction and accommodates different learning styles.</a:t>
            </a:r>
          </a:p>
        </p:txBody>
      </p:sp>
    </p:spTree>
    <p:extLst>
      <p:ext uri="{BB962C8B-B14F-4D97-AF65-F5344CB8AC3E}">
        <p14:creationId xmlns:p14="http://schemas.microsoft.com/office/powerpoint/2010/main" val="11083508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75295-C7F8-AB9B-980D-A8D4932D5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6ADE0-0215-F9C5-B6CA-96117CAAD9AB}"/>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Communication</a:t>
            </a:r>
          </a:p>
        </p:txBody>
      </p:sp>
      <p:sp>
        <p:nvSpPr>
          <p:cNvPr id="5" name="Rectangle: Rounded Corners 4">
            <a:extLst>
              <a:ext uri="{FF2B5EF4-FFF2-40B4-BE49-F238E27FC236}">
                <a16:creationId xmlns:a16="http://schemas.microsoft.com/office/drawing/2014/main" id="{5130BD2A-D373-31E8-47C7-7CEE35E8621E}"/>
              </a:ext>
            </a:extLst>
          </p:cNvPr>
          <p:cNvSpPr/>
          <p:nvPr/>
        </p:nvSpPr>
        <p:spPr>
          <a:xfrm>
            <a:off x="551811" y="1577025"/>
            <a:ext cx="8037553" cy="1392202"/>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Check understanding</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Ask specific questions to confirm understanding. Look for non-verbal cues indicating confusion or uncertainty before proceeding.</a:t>
            </a:r>
          </a:p>
        </p:txBody>
      </p:sp>
      <p:sp>
        <p:nvSpPr>
          <p:cNvPr id="6" name="Rectangle: Rounded Corners 5">
            <a:extLst>
              <a:ext uri="{FF2B5EF4-FFF2-40B4-BE49-F238E27FC236}">
                <a16:creationId xmlns:a16="http://schemas.microsoft.com/office/drawing/2014/main" id="{646749A8-D8C3-9D5E-72F0-32688B251B6D}"/>
              </a:ext>
            </a:extLst>
          </p:cNvPr>
          <p:cNvSpPr/>
          <p:nvPr/>
        </p:nvSpPr>
        <p:spPr>
          <a:xfrm>
            <a:off x="551811" y="3362523"/>
            <a:ext cx="8037553" cy="1392202"/>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Master non-verbal signals</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use consistent hand signals and eye contact systems. These become critical when verbal communication is compromised by noise or distance.</a:t>
            </a:r>
          </a:p>
        </p:txBody>
      </p:sp>
    </p:spTree>
    <p:extLst>
      <p:ext uri="{BB962C8B-B14F-4D97-AF65-F5344CB8AC3E}">
        <p14:creationId xmlns:p14="http://schemas.microsoft.com/office/powerpoint/2010/main" val="36290764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714E0-0F9F-64ED-4764-90B307DCF4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A4897E-FB49-10DB-E3A9-363BEF99E7FA}"/>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Delegation</a:t>
            </a:r>
          </a:p>
        </p:txBody>
      </p:sp>
      <p:sp>
        <p:nvSpPr>
          <p:cNvPr id="3" name="Content Placeholder 2">
            <a:extLst>
              <a:ext uri="{FF2B5EF4-FFF2-40B4-BE49-F238E27FC236}">
                <a16:creationId xmlns:a16="http://schemas.microsoft.com/office/drawing/2014/main" id="{895E1124-8AA6-6F2F-15BD-13FA980EA80C}"/>
              </a:ext>
            </a:extLst>
          </p:cNvPr>
          <p:cNvSpPr>
            <a:spLocks noGrp="1"/>
          </p:cNvSpPr>
          <p:nvPr>
            <p:ph idx="1"/>
          </p:nvPr>
        </p:nvSpPr>
        <p:spPr>
          <a:xfrm>
            <a:off x="551810" y="1183729"/>
            <a:ext cx="8037554" cy="4388396"/>
          </a:xfrm>
        </p:spPr>
        <p:txBody>
          <a:bodyPr>
            <a:noAutofit/>
          </a:bodyPr>
          <a:lstStyle/>
          <a:p>
            <a:pPr marL="0" indent="0" algn="just">
              <a:lnSpc>
                <a:spcPct val="100000"/>
              </a:lnSpc>
              <a:buNone/>
            </a:pPr>
            <a:r>
              <a:rPr lang="en-GB" sz="1700">
                <a:latin typeface="Arial" panose="020B0604020202020204" pitchFamily="34" charset="0"/>
                <a:cs typeface="Arial" panose="020B0604020202020204" pitchFamily="34" charset="0"/>
              </a:rPr>
              <a:t>Effective delegation multiplies your ability to maintain control while developing the skills of less experienced instructors. Proper delegation requires clear role definition and ongoing oversight.</a:t>
            </a:r>
          </a:p>
          <a:p>
            <a:pPr marL="0" indent="0">
              <a:lnSpc>
                <a:spcPct val="100000"/>
              </a:lnSpc>
              <a:buNone/>
            </a:pPr>
            <a:r>
              <a:rPr lang="en-GB" sz="1700" b="1">
                <a:latin typeface="Arial" panose="020B0604020202020204" pitchFamily="34" charset="0"/>
                <a:cs typeface="Arial" panose="020B0604020202020204" pitchFamily="34" charset="0"/>
              </a:rPr>
              <a:t>Assign specific roles - </a:t>
            </a:r>
            <a:r>
              <a:rPr lang="en-GB" sz="1700">
                <a:latin typeface="Arial" panose="020B0604020202020204" pitchFamily="34" charset="0"/>
                <a:cs typeface="Arial" panose="020B0604020202020204" pitchFamily="34" charset="0"/>
              </a:rPr>
              <a:t>Designate instructors as safety officers for high-risk areas and activities. Ensure each person understands their exact responsibilities.</a:t>
            </a:r>
          </a:p>
          <a:p>
            <a:pPr marL="0" indent="0">
              <a:lnSpc>
                <a:spcPct val="100000"/>
              </a:lnSpc>
              <a:buNone/>
            </a:pPr>
            <a:r>
              <a:rPr lang="en-GB" sz="1700" b="1">
                <a:latin typeface="Arial" panose="020B0604020202020204" pitchFamily="34" charset="0"/>
                <a:cs typeface="Arial" panose="020B0604020202020204" pitchFamily="34" charset="0"/>
              </a:rPr>
              <a:t>Empower team leaders - </a:t>
            </a:r>
            <a:r>
              <a:rPr lang="en-US" sz="1700">
                <a:latin typeface="Arial" panose="020B0604020202020204" pitchFamily="34" charset="0"/>
                <a:ea typeface="Fira Sans" pitchFamily="34" charset="-122"/>
                <a:cs typeface="Arial" panose="020B0604020202020204" pitchFamily="34" charset="0"/>
              </a:rPr>
              <a:t>Give instructors authority to manage small groups during drills. This develops their leadership while allowing you to focus on overall coordination.</a:t>
            </a:r>
            <a:endParaRPr lang="en-US" sz="1700">
              <a:latin typeface="Arial" panose="020B0604020202020204" pitchFamily="34" charset="0"/>
              <a:cs typeface="Arial" panose="020B0604020202020204" pitchFamily="34" charset="0"/>
            </a:endParaRPr>
          </a:p>
          <a:p>
            <a:pPr marL="0" indent="0">
              <a:lnSpc>
                <a:spcPct val="100000"/>
              </a:lnSpc>
              <a:buNone/>
            </a:pPr>
            <a:r>
              <a:rPr lang="en-GB" sz="1700" b="1">
                <a:latin typeface="Arial" panose="020B0604020202020204" pitchFamily="34" charset="0"/>
                <a:cs typeface="Arial" panose="020B0604020202020204" pitchFamily="34" charset="0"/>
              </a:rPr>
              <a:t>Delegate safety checks - </a:t>
            </a:r>
            <a:r>
              <a:rPr lang="en-GB" sz="1700">
                <a:latin typeface="Arial" panose="020B0604020202020204" pitchFamily="34" charset="0"/>
                <a:ea typeface="Fira Sans" pitchFamily="34" charset="-122"/>
                <a:cs typeface="Arial" panose="020B0604020202020204" pitchFamily="34" charset="0"/>
              </a:rPr>
              <a:t>Assign instructors to conduct PPE inspections, equipment checks, and dynamic risk assessments before each drill.</a:t>
            </a:r>
          </a:p>
          <a:p>
            <a:pPr marL="0" indent="0" algn="just">
              <a:lnSpc>
                <a:spcPct val="100000"/>
              </a:lnSpc>
              <a:buNone/>
            </a:pPr>
            <a:br>
              <a:rPr lang="en-GB" sz="1700">
                <a:latin typeface="Arial" panose="020B0604020202020204" pitchFamily="34" charset="0"/>
                <a:cs typeface="Arial" panose="020B0604020202020204" pitchFamily="34" charset="0"/>
              </a:rPr>
            </a:br>
            <a:r>
              <a:rPr lang="en-GB" sz="1700">
                <a:latin typeface="Arial" panose="020B0604020202020204" pitchFamily="34" charset="0"/>
                <a:cs typeface="Arial" panose="020B0604020202020204" pitchFamily="34" charset="0"/>
              </a:rPr>
              <a:t>Remember that delegation does not mean avoidance. You remain ultimately responsible for all training activities and must maintain oversight of delegated tasks</a:t>
            </a:r>
            <a:r>
              <a:rPr lang="en-GB" sz="160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744381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BADB0-8369-5896-884D-4B3385CA3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FEB561-8611-7F74-51AD-90B60D238495}"/>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Managing risk</a:t>
            </a:r>
          </a:p>
        </p:txBody>
      </p:sp>
      <p:sp>
        <p:nvSpPr>
          <p:cNvPr id="3" name="Content Placeholder 2">
            <a:extLst>
              <a:ext uri="{FF2B5EF4-FFF2-40B4-BE49-F238E27FC236}">
                <a16:creationId xmlns:a16="http://schemas.microsoft.com/office/drawing/2014/main" id="{7F4E6CE4-2A2E-F1A5-4176-6D41F0B9059F}"/>
              </a:ext>
            </a:extLst>
          </p:cNvPr>
          <p:cNvSpPr>
            <a:spLocks noGrp="1"/>
          </p:cNvSpPr>
          <p:nvPr>
            <p:ph idx="1"/>
          </p:nvPr>
        </p:nvSpPr>
        <p:spPr>
          <a:xfrm>
            <a:off x="551810" y="1183729"/>
            <a:ext cx="8037554" cy="4388396"/>
          </a:xfrm>
        </p:spPr>
        <p:txBody>
          <a:bodyPr>
            <a:noAutofit/>
          </a:bodyPr>
          <a:lstStyle/>
          <a:p>
            <a:pPr marL="0" indent="0" algn="just">
              <a:lnSpc>
                <a:spcPct val="100000"/>
              </a:lnSpc>
              <a:buNone/>
            </a:pPr>
            <a:r>
              <a:rPr lang="en-GB" sz="1700">
                <a:latin typeface="Arial" panose="020B0604020202020204" pitchFamily="34" charset="0"/>
                <a:cs typeface="Arial" panose="020B0604020202020204" pitchFamily="34" charset="0"/>
              </a:rPr>
              <a:t>Risk management in fire drill training requires constant vigilance and proactive intervention. </a:t>
            </a:r>
          </a:p>
          <a:p>
            <a:pPr marL="0" indent="0" algn="just">
              <a:lnSpc>
                <a:spcPct val="100000"/>
              </a:lnSpc>
              <a:buNone/>
            </a:pPr>
            <a:r>
              <a:rPr lang="en-GB" sz="1700">
                <a:latin typeface="Arial" panose="020B0604020202020204" pitchFamily="34" charset="0"/>
                <a:cs typeface="Arial" panose="020B0604020202020204" pitchFamily="34" charset="0"/>
              </a:rPr>
              <a:t>Dynamic risk assessment means continuously evaluating and responding to changing conditions throughout the drill.</a:t>
            </a:r>
          </a:p>
        </p:txBody>
      </p:sp>
      <p:sp>
        <p:nvSpPr>
          <p:cNvPr id="22" name="Rectangle: Rounded Corners 21">
            <a:extLst>
              <a:ext uri="{FF2B5EF4-FFF2-40B4-BE49-F238E27FC236}">
                <a16:creationId xmlns:a16="http://schemas.microsoft.com/office/drawing/2014/main" id="{2A9007F7-2191-15A5-5C7C-E10B13C216C2}"/>
              </a:ext>
            </a:extLst>
          </p:cNvPr>
          <p:cNvSpPr/>
          <p:nvPr/>
        </p:nvSpPr>
        <p:spPr>
          <a:xfrm>
            <a:off x="551811" y="2506928"/>
            <a:ext cx="8037553" cy="922072"/>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Pre-drill assessment</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Evaluate weather conditions, surface hazards, and equipment, and cadet readiness before beginning any drill activity.</a:t>
            </a:r>
          </a:p>
        </p:txBody>
      </p:sp>
      <p:sp>
        <p:nvSpPr>
          <p:cNvPr id="7" name="Rectangle: Rounded Corners 6">
            <a:extLst>
              <a:ext uri="{FF2B5EF4-FFF2-40B4-BE49-F238E27FC236}">
                <a16:creationId xmlns:a16="http://schemas.microsoft.com/office/drawing/2014/main" id="{3C0EB704-D2E1-67CA-1C89-B53C87D29177}"/>
              </a:ext>
            </a:extLst>
          </p:cNvPr>
          <p:cNvSpPr/>
          <p:nvPr/>
        </p:nvSpPr>
        <p:spPr>
          <a:xfrm>
            <a:off x="551811" y="3578490"/>
            <a:ext cx="8037553" cy="922072"/>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Environmental factors</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Watch for changing weather, surface conditions, and visibility. Be prepared to modify or stop drills when conditions deteriorate.</a:t>
            </a:r>
          </a:p>
        </p:txBody>
      </p:sp>
      <p:sp>
        <p:nvSpPr>
          <p:cNvPr id="8" name="Rectangle: Rounded Corners 7">
            <a:extLst>
              <a:ext uri="{FF2B5EF4-FFF2-40B4-BE49-F238E27FC236}">
                <a16:creationId xmlns:a16="http://schemas.microsoft.com/office/drawing/2014/main" id="{756DF4D8-17BA-D0F6-1EFA-8507AC4D90B9}"/>
              </a:ext>
            </a:extLst>
          </p:cNvPr>
          <p:cNvSpPr/>
          <p:nvPr/>
        </p:nvSpPr>
        <p:spPr>
          <a:xfrm>
            <a:off x="551811" y="4650052"/>
            <a:ext cx="8037553" cy="922072"/>
          </a:xfrm>
          <a:prstGeom prst="roundRect">
            <a:avLst/>
          </a:prstGeom>
          <a:solidFill>
            <a:srgbClr val="FFC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latin typeface="Arial" panose="020B0604020202020204" pitchFamily="34" charset="0"/>
                <a:ea typeface="Verdana" panose="020B0604030504040204" pitchFamily="34" charset="0"/>
                <a:cs typeface="Arial" panose="020B0604020202020204" pitchFamily="34" charset="0"/>
              </a:rPr>
              <a:t>Immediate intervention</a:t>
            </a:r>
          </a:p>
          <a:p>
            <a:r>
              <a:rPr lang="en-GB">
                <a:solidFill>
                  <a:schemeClr val="tx1"/>
                </a:solidFill>
                <a:latin typeface="Arial" panose="020B0604020202020204" pitchFamily="34" charset="0"/>
                <a:ea typeface="Verdana" panose="020B0604030504040204" pitchFamily="34" charset="0"/>
                <a:cs typeface="Arial" panose="020B0604020202020204" pitchFamily="34" charset="0"/>
              </a:rPr>
              <a:t>Stop unsafe behaviour immediately without hesitation. Address safety violations clearly and reinforce proper procedures.</a:t>
            </a:r>
          </a:p>
        </p:txBody>
      </p:sp>
    </p:spTree>
    <p:extLst>
      <p:ext uri="{BB962C8B-B14F-4D97-AF65-F5344CB8AC3E}">
        <p14:creationId xmlns:p14="http://schemas.microsoft.com/office/powerpoint/2010/main" val="12843236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99150-4224-1D8A-CAB6-7F9AF394AC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B9E3DE-85DB-4DF3-FB9A-1BA2120C649B}"/>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Managing risk</a:t>
            </a:r>
          </a:p>
        </p:txBody>
      </p:sp>
      <p:sp>
        <p:nvSpPr>
          <p:cNvPr id="3" name="Content Placeholder 2">
            <a:extLst>
              <a:ext uri="{FF2B5EF4-FFF2-40B4-BE49-F238E27FC236}">
                <a16:creationId xmlns:a16="http://schemas.microsoft.com/office/drawing/2014/main" id="{85335698-DFF4-F7E8-D60B-355C5146AE66}"/>
              </a:ext>
            </a:extLst>
          </p:cNvPr>
          <p:cNvSpPr>
            <a:spLocks noGrp="1"/>
          </p:cNvSpPr>
          <p:nvPr>
            <p:ph idx="1"/>
          </p:nvPr>
        </p:nvSpPr>
        <p:spPr>
          <a:xfrm>
            <a:off x="551810" y="1183729"/>
            <a:ext cx="8037554" cy="4388396"/>
          </a:xfrm>
        </p:spPr>
        <p:txBody>
          <a:bodyPr>
            <a:noAutofit/>
          </a:bodyPr>
          <a:lstStyle/>
          <a:p>
            <a:pPr marL="0" indent="0" algn="just">
              <a:lnSpc>
                <a:spcPct val="100000"/>
              </a:lnSpc>
              <a:buNone/>
            </a:pPr>
            <a:r>
              <a:rPr lang="en-GB" sz="1700">
                <a:latin typeface="Arial" panose="020B0604020202020204" pitchFamily="34" charset="0"/>
                <a:cs typeface="Arial" panose="020B0604020202020204" pitchFamily="34" charset="0"/>
              </a:rPr>
              <a:t>Situational awareness is the hallmark of experienced instructors. It requires maintaining constant awareness of all participants, equipment, and environmental factors simultaneously.</a:t>
            </a:r>
          </a:p>
        </p:txBody>
      </p:sp>
      <p:grpSp>
        <p:nvGrpSpPr>
          <p:cNvPr id="29" name="Group 28">
            <a:extLst>
              <a:ext uri="{FF2B5EF4-FFF2-40B4-BE49-F238E27FC236}">
                <a16:creationId xmlns:a16="http://schemas.microsoft.com/office/drawing/2014/main" id="{4ED6F53E-96CA-254C-3B4A-881898663E81}"/>
              </a:ext>
              <a:ext uri="{C183D7F6-B498-43B3-948B-1728B52AA6E4}">
                <adec:decorative xmlns:adec="http://schemas.microsoft.com/office/drawing/2017/decorative" val="1"/>
              </a:ext>
            </a:extLst>
          </p:cNvPr>
          <p:cNvGrpSpPr/>
          <p:nvPr/>
        </p:nvGrpSpPr>
        <p:grpSpPr>
          <a:xfrm>
            <a:off x="2630523" y="2188488"/>
            <a:ext cx="3880128" cy="3880128"/>
            <a:chOff x="2630523" y="2188488"/>
            <a:chExt cx="3880128" cy="3880128"/>
          </a:xfrm>
        </p:grpSpPr>
        <p:pic>
          <p:nvPicPr>
            <p:cNvPr id="5" name="Image 6" descr="preencoded.png">
              <a:extLst>
                <a:ext uri="{FF2B5EF4-FFF2-40B4-BE49-F238E27FC236}">
                  <a16:creationId xmlns:a16="http://schemas.microsoft.com/office/drawing/2014/main" id="{61EE4E62-4511-0241-D411-ECD8785A6996}"/>
                </a:ext>
              </a:extLst>
            </p:cNvPr>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Lst>
            </a:blip>
            <a:srcRect t="39693" r="50002"/>
            <a:stretch>
              <a:fillRect/>
            </a:stretch>
          </p:blipFill>
          <p:spPr>
            <a:xfrm>
              <a:off x="2630523" y="3728630"/>
              <a:ext cx="1939988" cy="2339986"/>
            </a:xfrm>
            <a:prstGeom prst="rect">
              <a:avLst/>
            </a:prstGeom>
          </p:spPr>
        </p:pic>
        <p:pic>
          <p:nvPicPr>
            <p:cNvPr id="6" name="Image 0" descr="preencoded.png">
              <a:extLst>
                <a:ext uri="{FF2B5EF4-FFF2-40B4-BE49-F238E27FC236}">
                  <a16:creationId xmlns:a16="http://schemas.microsoft.com/office/drawing/2014/main" id="{3D8C8F4F-02D7-41ED-DA9D-0FEA5C069324}"/>
                </a:ext>
              </a:extLst>
            </p:cNvPr>
            <p:cNvPicPr>
              <a:picLocks noChangeAspect="1"/>
            </p:cNvPicPr>
            <p:nvPr/>
          </p:nvPicPr>
          <p:blipFill>
            <a:blip r:embed="rId5">
              <a:duotone>
                <a:schemeClr val="accent4">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Lst>
            </a:blip>
            <a:srcRect r="40783" b="46955"/>
            <a:stretch>
              <a:fillRect/>
            </a:stretch>
          </p:blipFill>
          <p:spPr>
            <a:xfrm>
              <a:off x="2630523" y="2188488"/>
              <a:ext cx="2297691" cy="2058233"/>
            </a:xfrm>
            <a:prstGeom prst="rect">
              <a:avLst/>
            </a:prstGeom>
          </p:spPr>
        </p:pic>
        <p:pic>
          <p:nvPicPr>
            <p:cNvPr id="9" name="Image 1" descr="preencoded.png">
              <a:extLst>
                <a:ext uri="{FF2B5EF4-FFF2-40B4-BE49-F238E27FC236}">
                  <a16:creationId xmlns:a16="http://schemas.microsoft.com/office/drawing/2014/main" id="{5EAEEA31-420C-00D5-7740-29894DC97901}"/>
                </a:ext>
              </a:extLst>
            </p:cNvPr>
            <p:cNvPicPr>
              <a:picLocks noChangeAspect="1"/>
            </p:cNvPicPr>
            <p:nvPr/>
          </p:nvPicPr>
          <p:blipFill>
            <a:blip r:embed="rId7"/>
            <a:stretch>
              <a:fillRect/>
            </a:stretch>
          </p:blipFill>
          <p:spPr>
            <a:xfrm>
              <a:off x="3599747" y="2732535"/>
              <a:ext cx="469311" cy="586638"/>
            </a:xfrm>
            <a:prstGeom prst="rect">
              <a:avLst/>
            </a:prstGeom>
          </p:spPr>
        </p:pic>
        <p:pic>
          <p:nvPicPr>
            <p:cNvPr id="10" name="Image 2" descr="preencoded.png">
              <a:extLst>
                <a:ext uri="{FF2B5EF4-FFF2-40B4-BE49-F238E27FC236}">
                  <a16:creationId xmlns:a16="http://schemas.microsoft.com/office/drawing/2014/main" id="{B505577B-D90F-57CC-A025-D74E7CF1601D}"/>
                </a:ext>
              </a:extLst>
            </p:cNvPr>
            <p:cNvPicPr>
              <a:picLocks noChangeAspect="1"/>
            </p:cNvPicPr>
            <p:nvPr/>
          </p:nvPicPr>
          <p:blipFill>
            <a:blip r:embed="rId8">
              <a:duotone>
                <a:schemeClr val="accent4">
                  <a:shade val="45000"/>
                  <a:satMod val="135000"/>
                </a:schemeClr>
                <a:prstClr val="white"/>
              </a:duotone>
              <a:extLst>
                <a:ext uri="{BEBA8EAE-BF5A-486C-A8C5-ECC9F3942E4B}">
                  <a14:imgProps xmlns:a14="http://schemas.microsoft.com/office/drawing/2010/main">
                    <a14:imgLayer r:embed="rId9">
                      <a14:imgEffect>
                        <a14:saturation sat="400000"/>
                      </a14:imgEffect>
                    </a14:imgLayer>
                  </a14:imgProps>
                </a:ext>
              </a:extLst>
            </a:blip>
            <a:srcRect l="50002" b="39297"/>
            <a:stretch>
              <a:fillRect/>
            </a:stretch>
          </p:blipFill>
          <p:spPr>
            <a:xfrm>
              <a:off x="4570663" y="2188488"/>
              <a:ext cx="1939988" cy="2355341"/>
            </a:xfrm>
            <a:prstGeom prst="rect">
              <a:avLst/>
            </a:prstGeom>
          </p:spPr>
        </p:pic>
        <p:pic>
          <p:nvPicPr>
            <p:cNvPr id="11" name="Image 3" descr="preencoded.png">
              <a:extLst>
                <a:ext uri="{FF2B5EF4-FFF2-40B4-BE49-F238E27FC236}">
                  <a16:creationId xmlns:a16="http://schemas.microsoft.com/office/drawing/2014/main" id="{AE1305A3-785A-A961-BFC6-DD13A71A9974}"/>
                </a:ext>
              </a:extLst>
            </p:cNvPr>
            <p:cNvPicPr>
              <a:picLocks noChangeAspect="1"/>
            </p:cNvPicPr>
            <p:nvPr/>
          </p:nvPicPr>
          <p:blipFill>
            <a:blip r:embed="rId10"/>
            <a:stretch>
              <a:fillRect/>
            </a:stretch>
          </p:blipFill>
          <p:spPr>
            <a:xfrm>
              <a:off x="5491769" y="3062695"/>
              <a:ext cx="469311" cy="586638"/>
            </a:xfrm>
            <a:prstGeom prst="rect">
              <a:avLst/>
            </a:prstGeom>
          </p:spPr>
        </p:pic>
        <p:pic>
          <p:nvPicPr>
            <p:cNvPr id="12" name="Image 4" descr="preencoded.png">
              <a:extLst>
                <a:ext uri="{FF2B5EF4-FFF2-40B4-BE49-F238E27FC236}">
                  <a16:creationId xmlns:a16="http://schemas.microsoft.com/office/drawing/2014/main" id="{CFB737BD-8283-9906-B4F1-58573CD2CE13}"/>
                </a:ext>
              </a:extLst>
            </p:cNvPr>
            <p:cNvPicPr>
              <a:picLocks noChangeAspect="1"/>
            </p:cNvPicPr>
            <p:nvPr/>
          </p:nvPicPr>
          <p:blipFill>
            <a:blip r:embed="rId11">
              <a:duotone>
                <a:schemeClr val="accent4">
                  <a:shade val="45000"/>
                  <a:satMod val="135000"/>
                </a:schemeClr>
                <a:prstClr val="white"/>
              </a:duotone>
              <a:extLst>
                <a:ext uri="{BEBA8EAE-BF5A-486C-A8C5-ECC9F3942E4B}">
                  <a14:imgProps xmlns:a14="http://schemas.microsoft.com/office/drawing/2010/main">
                    <a14:imgLayer r:embed="rId12">
                      <a14:imgEffect>
                        <a14:saturation sat="400000"/>
                      </a14:imgEffect>
                    </a14:imgLayer>
                  </a14:imgProps>
                </a:ext>
              </a:extLst>
            </a:blip>
            <a:srcRect l="37188" t="49718"/>
            <a:stretch>
              <a:fillRect/>
            </a:stretch>
          </p:blipFill>
          <p:spPr>
            <a:xfrm>
              <a:off x="4073475" y="4117632"/>
              <a:ext cx="2437175" cy="1950984"/>
            </a:xfrm>
            <a:prstGeom prst="rect">
              <a:avLst/>
            </a:prstGeom>
          </p:spPr>
        </p:pic>
        <p:pic>
          <p:nvPicPr>
            <p:cNvPr id="13" name="Image 5" descr="preencoded.png">
              <a:extLst>
                <a:ext uri="{FF2B5EF4-FFF2-40B4-BE49-F238E27FC236}">
                  <a16:creationId xmlns:a16="http://schemas.microsoft.com/office/drawing/2014/main" id="{5A944236-CC4A-BFF0-88A1-5C1380090B03}"/>
                </a:ext>
              </a:extLst>
            </p:cNvPr>
            <p:cNvPicPr>
              <a:picLocks noChangeAspect="1"/>
            </p:cNvPicPr>
            <p:nvPr/>
          </p:nvPicPr>
          <p:blipFill>
            <a:blip r:embed="rId13"/>
            <a:stretch>
              <a:fillRect/>
            </a:stretch>
          </p:blipFill>
          <p:spPr>
            <a:xfrm>
              <a:off x="5161609" y="4954717"/>
              <a:ext cx="469311" cy="586638"/>
            </a:xfrm>
            <a:prstGeom prst="rect">
              <a:avLst/>
            </a:prstGeom>
          </p:spPr>
        </p:pic>
        <p:pic>
          <p:nvPicPr>
            <p:cNvPr id="14" name="Image 7" descr="preencoded.png">
              <a:extLst>
                <a:ext uri="{FF2B5EF4-FFF2-40B4-BE49-F238E27FC236}">
                  <a16:creationId xmlns:a16="http://schemas.microsoft.com/office/drawing/2014/main" id="{7284DF86-98B3-937A-946C-4F5CA335F035}"/>
                </a:ext>
              </a:extLst>
            </p:cNvPr>
            <p:cNvPicPr>
              <a:picLocks noChangeAspect="1"/>
            </p:cNvPicPr>
            <p:nvPr/>
          </p:nvPicPr>
          <p:blipFill>
            <a:blip r:embed="rId14"/>
            <a:stretch>
              <a:fillRect/>
            </a:stretch>
          </p:blipFill>
          <p:spPr>
            <a:xfrm>
              <a:off x="3269586" y="4624557"/>
              <a:ext cx="469311" cy="586638"/>
            </a:xfrm>
            <a:prstGeom prst="rect">
              <a:avLst/>
            </a:prstGeom>
          </p:spPr>
        </p:pic>
      </p:grpSp>
      <p:sp>
        <p:nvSpPr>
          <p:cNvPr id="19" name="TextBox 18">
            <a:extLst>
              <a:ext uri="{FF2B5EF4-FFF2-40B4-BE49-F238E27FC236}">
                <a16:creationId xmlns:a16="http://schemas.microsoft.com/office/drawing/2014/main" id="{E5ED2B8E-8B04-13AD-5468-4B2ECA58EC92}"/>
              </a:ext>
            </a:extLst>
          </p:cNvPr>
          <p:cNvSpPr txBox="1"/>
          <p:nvPr/>
        </p:nvSpPr>
        <p:spPr>
          <a:xfrm>
            <a:off x="1068542" y="2551866"/>
            <a:ext cx="1780959" cy="615553"/>
          </a:xfrm>
          <a:prstGeom prst="rect">
            <a:avLst/>
          </a:prstGeom>
          <a:noFill/>
        </p:spPr>
        <p:txBody>
          <a:bodyPr wrap="square">
            <a:spAutoFit/>
          </a:bodyPr>
          <a:lstStyle/>
          <a:p>
            <a:r>
              <a:rPr lang="en-GB" sz="1700" b="1">
                <a:latin typeface="Arial" panose="020B0604020202020204" pitchFamily="34" charset="0"/>
                <a:ea typeface="Verdana" panose="020B0604030504040204" pitchFamily="34" charset="0"/>
                <a:cs typeface="Arial" panose="020B0604020202020204" pitchFamily="34" charset="0"/>
              </a:rPr>
              <a:t>Monitor all participants</a:t>
            </a:r>
          </a:p>
        </p:txBody>
      </p:sp>
      <p:sp>
        <p:nvSpPr>
          <p:cNvPr id="20" name="TextBox 19">
            <a:extLst>
              <a:ext uri="{FF2B5EF4-FFF2-40B4-BE49-F238E27FC236}">
                <a16:creationId xmlns:a16="http://schemas.microsoft.com/office/drawing/2014/main" id="{D15E10F3-A45F-32E5-B887-75B410FD46C3}"/>
              </a:ext>
            </a:extLst>
          </p:cNvPr>
          <p:cNvSpPr txBox="1"/>
          <p:nvPr/>
        </p:nvSpPr>
        <p:spPr>
          <a:xfrm>
            <a:off x="6510651" y="2762374"/>
            <a:ext cx="2282009" cy="353943"/>
          </a:xfrm>
          <a:prstGeom prst="rect">
            <a:avLst/>
          </a:prstGeom>
          <a:noFill/>
        </p:spPr>
        <p:txBody>
          <a:bodyPr wrap="square">
            <a:spAutoFit/>
          </a:bodyPr>
          <a:lstStyle/>
          <a:p>
            <a:r>
              <a:rPr lang="en-GB" sz="1700" b="1">
                <a:latin typeface="Arial" panose="020B0604020202020204" pitchFamily="34" charset="0"/>
                <a:ea typeface="Verdana" panose="020B0604030504040204" pitchFamily="34" charset="0"/>
                <a:cs typeface="Arial" panose="020B0604020202020204" pitchFamily="34" charset="0"/>
              </a:rPr>
              <a:t>Anticipate hazards</a:t>
            </a:r>
          </a:p>
        </p:txBody>
      </p:sp>
      <p:sp>
        <p:nvSpPr>
          <p:cNvPr id="21" name="TextBox 20">
            <a:extLst>
              <a:ext uri="{FF2B5EF4-FFF2-40B4-BE49-F238E27FC236}">
                <a16:creationId xmlns:a16="http://schemas.microsoft.com/office/drawing/2014/main" id="{A1D44450-64CA-0338-A031-0A4AE4090768}"/>
              </a:ext>
            </a:extLst>
          </p:cNvPr>
          <p:cNvSpPr txBox="1"/>
          <p:nvPr/>
        </p:nvSpPr>
        <p:spPr>
          <a:xfrm>
            <a:off x="6404959" y="5187480"/>
            <a:ext cx="1800599" cy="615553"/>
          </a:xfrm>
          <a:prstGeom prst="rect">
            <a:avLst/>
          </a:prstGeom>
          <a:noFill/>
        </p:spPr>
        <p:txBody>
          <a:bodyPr wrap="square">
            <a:spAutoFit/>
          </a:bodyPr>
          <a:lstStyle/>
          <a:p>
            <a:r>
              <a:rPr lang="en-GB" sz="1700" b="1">
                <a:latin typeface="Arial" panose="020B0604020202020204" pitchFamily="34" charset="0"/>
                <a:ea typeface="Verdana" panose="020B0604030504040204" pitchFamily="34" charset="0"/>
                <a:cs typeface="Arial" panose="020B0604020202020204" pitchFamily="34" charset="0"/>
              </a:rPr>
              <a:t>Assess cadet condition</a:t>
            </a:r>
          </a:p>
        </p:txBody>
      </p:sp>
      <p:sp>
        <p:nvSpPr>
          <p:cNvPr id="23" name="TextBox 22">
            <a:extLst>
              <a:ext uri="{FF2B5EF4-FFF2-40B4-BE49-F238E27FC236}">
                <a16:creationId xmlns:a16="http://schemas.microsoft.com/office/drawing/2014/main" id="{6896AED0-7C41-643F-6570-FDEF13CCE782}"/>
              </a:ext>
            </a:extLst>
          </p:cNvPr>
          <p:cNvSpPr txBox="1"/>
          <p:nvPr/>
        </p:nvSpPr>
        <p:spPr>
          <a:xfrm>
            <a:off x="1168464" y="4931137"/>
            <a:ext cx="1780959" cy="615553"/>
          </a:xfrm>
          <a:prstGeom prst="rect">
            <a:avLst/>
          </a:prstGeom>
          <a:noFill/>
        </p:spPr>
        <p:txBody>
          <a:bodyPr wrap="square">
            <a:spAutoFit/>
          </a:bodyPr>
          <a:lstStyle/>
          <a:p>
            <a:r>
              <a:rPr lang="en-GB" sz="1700" b="1">
                <a:latin typeface="Arial" panose="020B0604020202020204" pitchFamily="34" charset="0"/>
                <a:ea typeface="Verdana" panose="020B0604030504040204" pitchFamily="34" charset="0"/>
                <a:cs typeface="Arial" panose="020B0604020202020204" pitchFamily="34" charset="0"/>
              </a:rPr>
              <a:t>Adapt continuously</a:t>
            </a:r>
          </a:p>
        </p:txBody>
      </p:sp>
    </p:spTree>
    <p:extLst>
      <p:ext uri="{BB962C8B-B14F-4D97-AF65-F5344CB8AC3E}">
        <p14:creationId xmlns:p14="http://schemas.microsoft.com/office/powerpoint/2010/main" val="38183192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C6D7B-499A-9749-3A1B-94D9384A45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F4BFEA-EF0A-3AF0-872D-24C0579FD61C}"/>
              </a:ext>
            </a:extLst>
          </p:cNvPr>
          <p:cNvSpPr>
            <a:spLocks noGrp="1"/>
          </p:cNvSpPr>
          <p:nvPr>
            <p:ph type="title"/>
          </p:nvPr>
        </p:nvSpPr>
        <p:spPr>
          <a:xfrm>
            <a:off x="551810" y="1"/>
            <a:ext cx="7886700" cy="952820"/>
          </a:xfrm>
        </p:spPr>
        <p:txBody>
          <a:bodyPr anchor="ctr">
            <a:normAutofit/>
          </a:bodyPr>
          <a:lstStyle/>
          <a:p>
            <a:r>
              <a:rPr lang="en-US" b="1">
                <a:latin typeface="Arial" panose="020B0604020202020204" pitchFamily="34" charset="0"/>
                <a:cs typeface="Arial" panose="020B0604020202020204" pitchFamily="34" charset="0"/>
              </a:rPr>
              <a:t>Group activity</a:t>
            </a:r>
          </a:p>
        </p:txBody>
      </p:sp>
      <p:sp>
        <p:nvSpPr>
          <p:cNvPr id="7" name="Title 1">
            <a:extLst>
              <a:ext uri="{FF2B5EF4-FFF2-40B4-BE49-F238E27FC236}">
                <a16:creationId xmlns:a16="http://schemas.microsoft.com/office/drawing/2014/main" id="{80BADCF1-9D9B-B6D8-A585-DF6C3F4D60DF}"/>
              </a:ext>
            </a:extLst>
          </p:cNvPr>
          <p:cNvSpPr txBox="1">
            <a:spLocks/>
          </p:cNvSpPr>
          <p:nvPr/>
        </p:nvSpPr>
        <p:spPr>
          <a:xfrm>
            <a:off x="628650" y="2952590"/>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sz="2800" b="1">
                <a:solidFill>
                  <a:schemeClr val="tx1"/>
                </a:solidFill>
                <a:latin typeface="Arial" panose="020B0604020202020204" pitchFamily="34" charset="0"/>
                <a:cs typeface="Arial" panose="020B0604020202020204" pitchFamily="34" charset="0"/>
              </a:rPr>
              <a:t>Scenarios</a:t>
            </a:r>
          </a:p>
        </p:txBody>
      </p:sp>
    </p:spTree>
    <p:extLst>
      <p:ext uri="{BB962C8B-B14F-4D97-AF65-F5344CB8AC3E}">
        <p14:creationId xmlns:p14="http://schemas.microsoft.com/office/powerpoint/2010/main" val="15304288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A0A90-6169-1017-BE92-BDBA9CF4DA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8CD9F-ECAF-266C-4E59-8E5CE889097C}"/>
              </a:ext>
            </a:extLst>
          </p:cNvPr>
          <p:cNvSpPr>
            <a:spLocks noGrp="1"/>
          </p:cNvSpPr>
          <p:nvPr>
            <p:ph type="title"/>
          </p:nvPr>
        </p:nvSpPr>
        <p:spPr>
          <a:xfrm>
            <a:off x="628650" y="2952590"/>
            <a:ext cx="7886700" cy="952820"/>
          </a:xfrm>
        </p:spPr>
        <p:txBody>
          <a:bodyPr>
            <a:normAutofit fontScale="90000"/>
          </a:bodyPr>
          <a:lstStyle/>
          <a:p>
            <a:pPr algn="ctr"/>
            <a:r>
              <a:rPr lang="en-GB" sz="2800" b="1">
                <a:solidFill>
                  <a:schemeClr val="tx1"/>
                </a:solidFill>
                <a:latin typeface="Arial" panose="020B0604020202020204" pitchFamily="34" charset="0"/>
                <a:cs typeface="Arial" panose="020B0604020202020204" pitchFamily="34" charset="0"/>
              </a:rPr>
              <a:t>How would you maintain effective control during a Fire Cadet drill in icy, dark conditions?</a:t>
            </a:r>
          </a:p>
        </p:txBody>
      </p:sp>
      <p:sp>
        <p:nvSpPr>
          <p:cNvPr id="7" name="Title 1">
            <a:extLst>
              <a:ext uri="{FF2B5EF4-FFF2-40B4-BE49-F238E27FC236}">
                <a16:creationId xmlns:a16="http://schemas.microsoft.com/office/drawing/2014/main" id="{87C30331-2EF3-59F4-257A-85671328080F}"/>
              </a:ext>
            </a:extLst>
          </p:cNvPr>
          <p:cNvSpPr txBox="1">
            <a:spLocks/>
          </p:cNvSpPr>
          <p:nvPr/>
        </p:nvSpPr>
        <p:spPr>
          <a:xfrm>
            <a:off x="551810" y="1"/>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b="1">
                <a:latin typeface="Arial" panose="020B0604020202020204" pitchFamily="34" charset="0"/>
                <a:cs typeface="Arial" panose="020B0604020202020204" pitchFamily="34" charset="0"/>
              </a:rPr>
              <a:t>Scenario 1</a:t>
            </a:r>
          </a:p>
        </p:txBody>
      </p:sp>
    </p:spTree>
    <p:extLst>
      <p:ext uri="{BB962C8B-B14F-4D97-AF65-F5344CB8AC3E}">
        <p14:creationId xmlns:p14="http://schemas.microsoft.com/office/powerpoint/2010/main" val="29390026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0149E-1873-A593-F816-5CDD2272ED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CED1B1-D2AE-2A80-1224-CE8A180D069E}"/>
              </a:ext>
            </a:extLst>
          </p:cNvPr>
          <p:cNvSpPr>
            <a:spLocks noGrp="1"/>
          </p:cNvSpPr>
          <p:nvPr>
            <p:ph type="title"/>
          </p:nvPr>
        </p:nvSpPr>
        <p:spPr>
          <a:xfrm>
            <a:off x="628650" y="2952590"/>
            <a:ext cx="7886700" cy="952820"/>
          </a:xfrm>
        </p:spPr>
        <p:txBody>
          <a:bodyPr>
            <a:normAutofit fontScale="90000"/>
          </a:bodyPr>
          <a:lstStyle/>
          <a:p>
            <a:pPr algn="ctr"/>
            <a:r>
              <a:rPr lang="en-GB" sz="2800" b="1">
                <a:solidFill>
                  <a:schemeClr val="tx1"/>
                </a:solidFill>
                <a:latin typeface="Arial" panose="020B0604020202020204" pitchFamily="34" charset="0"/>
                <a:cs typeface="Arial" panose="020B0604020202020204" pitchFamily="34" charset="0"/>
              </a:rPr>
              <a:t>How would you maintain effective control during a Fire Cadet ladder drill with a group of four new Fire Cadets?</a:t>
            </a:r>
          </a:p>
        </p:txBody>
      </p:sp>
      <p:sp>
        <p:nvSpPr>
          <p:cNvPr id="7" name="Title 1">
            <a:extLst>
              <a:ext uri="{FF2B5EF4-FFF2-40B4-BE49-F238E27FC236}">
                <a16:creationId xmlns:a16="http://schemas.microsoft.com/office/drawing/2014/main" id="{BA7548C7-D434-319C-C34D-E3BFFC6B7D6E}"/>
              </a:ext>
            </a:extLst>
          </p:cNvPr>
          <p:cNvSpPr txBox="1">
            <a:spLocks/>
          </p:cNvSpPr>
          <p:nvPr/>
        </p:nvSpPr>
        <p:spPr>
          <a:xfrm>
            <a:off x="551810" y="1"/>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b="1">
                <a:latin typeface="Arial" panose="020B0604020202020204" pitchFamily="34" charset="0"/>
                <a:cs typeface="Arial" panose="020B0604020202020204" pitchFamily="34" charset="0"/>
              </a:rPr>
              <a:t>Scenario 2</a:t>
            </a:r>
          </a:p>
        </p:txBody>
      </p:sp>
    </p:spTree>
    <p:extLst>
      <p:ext uri="{BB962C8B-B14F-4D97-AF65-F5344CB8AC3E}">
        <p14:creationId xmlns:p14="http://schemas.microsoft.com/office/powerpoint/2010/main" val="36931253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F5644-2518-0697-8C67-466D8C5DE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0BE948-5DEE-A9F6-6757-4BB751626053}"/>
              </a:ext>
            </a:extLst>
          </p:cNvPr>
          <p:cNvSpPr>
            <a:spLocks noGrp="1"/>
          </p:cNvSpPr>
          <p:nvPr>
            <p:ph type="title"/>
          </p:nvPr>
        </p:nvSpPr>
        <p:spPr>
          <a:xfrm>
            <a:off x="628650" y="2952590"/>
            <a:ext cx="7886700" cy="1474444"/>
          </a:xfrm>
        </p:spPr>
        <p:txBody>
          <a:bodyPr>
            <a:normAutofit fontScale="90000"/>
          </a:bodyPr>
          <a:lstStyle/>
          <a:p>
            <a:pPr algn="ctr"/>
            <a:r>
              <a:rPr lang="en-GB" sz="2800" b="1">
                <a:solidFill>
                  <a:schemeClr val="tx1"/>
                </a:solidFill>
                <a:latin typeface="Arial" panose="020B0604020202020204" pitchFamily="34" charset="0"/>
                <a:cs typeface="Arial" panose="020B0604020202020204" pitchFamily="34" charset="0"/>
              </a:rPr>
              <a:t>How would you maintain effective control during a Fire Cadet hydrant drill where the branch is operating out of sight of the hydrant?</a:t>
            </a:r>
          </a:p>
        </p:txBody>
      </p:sp>
      <p:sp>
        <p:nvSpPr>
          <p:cNvPr id="7" name="Title 1">
            <a:extLst>
              <a:ext uri="{FF2B5EF4-FFF2-40B4-BE49-F238E27FC236}">
                <a16:creationId xmlns:a16="http://schemas.microsoft.com/office/drawing/2014/main" id="{FCB55817-5D95-C2D0-4436-76218AAC983F}"/>
              </a:ext>
            </a:extLst>
          </p:cNvPr>
          <p:cNvSpPr txBox="1">
            <a:spLocks/>
          </p:cNvSpPr>
          <p:nvPr/>
        </p:nvSpPr>
        <p:spPr>
          <a:xfrm>
            <a:off x="551810" y="1"/>
            <a:ext cx="7886700" cy="9528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b="1">
                <a:latin typeface="Arial" panose="020B0604020202020204" pitchFamily="34" charset="0"/>
                <a:cs typeface="Arial" panose="020B0604020202020204" pitchFamily="34" charset="0"/>
              </a:rPr>
              <a:t>Scenario 3</a:t>
            </a:r>
          </a:p>
        </p:txBody>
      </p:sp>
    </p:spTree>
    <p:extLst>
      <p:ext uri="{BB962C8B-B14F-4D97-AF65-F5344CB8AC3E}">
        <p14:creationId xmlns:p14="http://schemas.microsoft.com/office/powerpoint/2010/main" val="37392038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F6695-F277-8B46-BCD3-B7BFC0AA1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75BFAB-2460-0275-7DCE-2EF7DF140753}"/>
              </a:ext>
            </a:extLst>
          </p:cNvPr>
          <p:cNvSpPr>
            <a:spLocks noGrp="1"/>
          </p:cNvSpPr>
          <p:nvPr>
            <p:ph type="title"/>
          </p:nvPr>
        </p:nvSpPr>
        <p:spPr/>
        <p:txBody>
          <a:bodyPr>
            <a:normAutofit/>
          </a:bodyPr>
          <a:lstStyle/>
          <a:p>
            <a:r>
              <a:rPr lang="en-GB">
                <a:solidFill>
                  <a:schemeClr val="tx1"/>
                </a:solidFill>
                <a:latin typeface="Arial" panose="020B0604020202020204" pitchFamily="34" charset="0"/>
                <a:cs typeface="Arial" panose="020B0604020202020204" pitchFamily="34" charset="0"/>
              </a:rPr>
              <a:t>Section 6</a:t>
            </a:r>
          </a:p>
        </p:txBody>
      </p:sp>
      <p:sp>
        <p:nvSpPr>
          <p:cNvPr id="3" name="Text Placeholder 2">
            <a:extLst>
              <a:ext uri="{FF2B5EF4-FFF2-40B4-BE49-F238E27FC236}">
                <a16:creationId xmlns:a16="http://schemas.microsoft.com/office/drawing/2014/main" id="{3D5191A1-29C1-E8C0-A918-356A5355668B}"/>
              </a:ext>
            </a:extLst>
          </p:cNvPr>
          <p:cNvSpPr>
            <a:spLocks noGrp="1"/>
          </p:cNvSpPr>
          <p:nvPr>
            <p:ph type="body" idx="1"/>
          </p:nvPr>
        </p:nvSpPr>
        <p:spPr/>
        <p:txBody>
          <a:bodyPr/>
          <a:lstStyle/>
          <a:p>
            <a:r>
              <a:rPr lang="en-GB">
                <a:latin typeface="Arial" panose="020B0604020202020204" pitchFamily="34" charset="0"/>
                <a:cs typeface="Arial" panose="020B0604020202020204" pitchFamily="34" charset="0"/>
              </a:rPr>
              <a:t>Detailing a drill - Squad formation</a:t>
            </a:r>
          </a:p>
        </p:txBody>
      </p:sp>
    </p:spTree>
    <p:extLst>
      <p:ext uri="{BB962C8B-B14F-4D97-AF65-F5344CB8AC3E}">
        <p14:creationId xmlns:p14="http://schemas.microsoft.com/office/powerpoint/2010/main" val="10677889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A4C3F-1C13-C475-0AA0-48D8B9B876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0207FD-5A50-7848-8321-75297CD779F0}"/>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Words of command</a:t>
            </a:r>
          </a:p>
        </p:txBody>
      </p:sp>
      <p:sp>
        <p:nvSpPr>
          <p:cNvPr id="3" name="Content Placeholder 2">
            <a:extLst>
              <a:ext uri="{FF2B5EF4-FFF2-40B4-BE49-F238E27FC236}">
                <a16:creationId xmlns:a16="http://schemas.microsoft.com/office/drawing/2014/main" id="{3D0756B7-8B2F-F507-8AE8-50122738BF9C}"/>
              </a:ext>
            </a:extLst>
          </p:cNvPr>
          <p:cNvSpPr>
            <a:spLocks noGrp="1"/>
          </p:cNvSpPr>
          <p:nvPr>
            <p:ph idx="1"/>
          </p:nvPr>
        </p:nvSpPr>
        <p:spPr>
          <a:xfrm>
            <a:off x="551810" y="1183729"/>
            <a:ext cx="8037554" cy="4388396"/>
          </a:xfrm>
        </p:spPr>
        <p:txBody>
          <a:bodyPr vert="horz" lIns="91440" tIns="45720" rIns="91440" bIns="45720" rtlCol="0" anchor="t">
            <a:noAutofit/>
          </a:bodyPr>
          <a:lstStyle/>
          <a:p>
            <a:pPr marL="0" indent="0">
              <a:lnSpc>
                <a:spcPct val="100000"/>
              </a:lnSpc>
              <a:buNone/>
            </a:pPr>
            <a:r>
              <a:rPr lang="en-GB">
                <a:latin typeface="Arial" panose="020B0604020202020204" pitchFamily="34" charset="0"/>
                <a:cs typeface="Arial" panose="020B0604020202020204" pitchFamily="34" charset="0"/>
              </a:rPr>
              <a:t>Give the command clearly and confidently. Speak loudly enough so everyone can hear you, but not so loud that it sounds aggressive.</a:t>
            </a:r>
          </a:p>
          <a:p>
            <a:pPr marL="0" indent="0" algn="just">
              <a:lnSpc>
                <a:spcPct val="100000"/>
              </a:lnSpc>
              <a:buNone/>
            </a:pPr>
            <a:endParaRPr lang="en-GB">
              <a:latin typeface="Arial" panose="020B0604020202020204" pitchFamily="34" charset="0"/>
              <a:cs typeface="Arial" panose="020B0604020202020204" pitchFamily="34" charset="0"/>
            </a:endParaRPr>
          </a:p>
          <a:p>
            <a:pPr marL="0" indent="0" algn="just">
              <a:lnSpc>
                <a:spcPct val="100000"/>
              </a:lnSpc>
              <a:buNone/>
            </a:pPr>
            <a:r>
              <a:rPr lang="en-GB">
                <a:latin typeface="Arial" panose="020B0604020202020204" pitchFamily="34" charset="0"/>
                <a:cs typeface="Arial" panose="020B0604020202020204" pitchFamily="34" charset="0"/>
              </a:rPr>
              <a:t>Break the command into two or three clear parts:</a:t>
            </a:r>
          </a:p>
          <a:p>
            <a:pPr marL="0" indent="0" algn="just">
              <a:lnSpc>
                <a:spcPct val="100000"/>
              </a:lnSpc>
              <a:buNone/>
            </a:pPr>
            <a:r>
              <a:rPr lang="en-GB" b="1">
                <a:latin typeface="Arial" panose="020B0604020202020204" pitchFamily="34" charset="0"/>
                <a:cs typeface="Arial" panose="020B0604020202020204" pitchFamily="34" charset="0"/>
              </a:rPr>
              <a:t>Introduction</a:t>
            </a:r>
            <a:r>
              <a:rPr lang="en-GB">
                <a:latin typeface="Arial" panose="020B0604020202020204" pitchFamily="34" charset="0"/>
                <a:cs typeface="Arial" panose="020B0604020202020204" pitchFamily="34" charset="0"/>
              </a:rPr>
              <a:t> – explain what’s about to happen</a:t>
            </a:r>
          </a:p>
          <a:p>
            <a:pPr marL="0" indent="0" algn="just">
              <a:lnSpc>
                <a:spcPct val="100000"/>
              </a:lnSpc>
              <a:buNone/>
            </a:pPr>
            <a:r>
              <a:rPr lang="en-GB" b="1">
                <a:latin typeface="Arial" panose="020B0604020202020204" pitchFamily="34" charset="0"/>
                <a:cs typeface="Arial" panose="020B0604020202020204" pitchFamily="34" charset="0"/>
              </a:rPr>
              <a:t>Warning</a:t>
            </a:r>
            <a:r>
              <a:rPr lang="en-GB">
                <a:latin typeface="Arial" panose="020B0604020202020204" pitchFamily="34" charset="0"/>
                <a:cs typeface="Arial" panose="020B0604020202020204" pitchFamily="34" charset="0"/>
              </a:rPr>
              <a:t> – get them ready</a:t>
            </a:r>
          </a:p>
          <a:p>
            <a:pPr marL="0" indent="0" algn="just">
              <a:lnSpc>
                <a:spcPct val="100000"/>
              </a:lnSpc>
              <a:buNone/>
            </a:pPr>
            <a:r>
              <a:rPr lang="en-GB" b="1">
                <a:latin typeface="Arial" panose="020B0604020202020204" pitchFamily="34" charset="0"/>
                <a:cs typeface="Arial" panose="020B0604020202020204" pitchFamily="34" charset="0"/>
              </a:rPr>
              <a:t>Command</a:t>
            </a:r>
            <a:r>
              <a:rPr lang="en-GB">
                <a:latin typeface="Arial" panose="020B0604020202020204" pitchFamily="34" charset="0"/>
                <a:cs typeface="Arial" panose="020B0604020202020204" pitchFamily="34" charset="0"/>
              </a:rPr>
              <a:t> – tell them what to do</a:t>
            </a:r>
          </a:p>
          <a:p>
            <a:pPr marL="0" indent="0">
              <a:lnSpc>
                <a:spcPct val="100000"/>
              </a:lnSpc>
              <a:buNone/>
            </a:pPr>
            <a:r>
              <a:rPr lang="en-GB">
                <a:latin typeface="Arial" panose="020B0604020202020204" pitchFamily="34" charset="0"/>
                <a:cs typeface="Arial" panose="020B0604020202020204" pitchFamily="34" charset="0"/>
              </a:rPr>
              <a:t>Example:</a:t>
            </a:r>
          </a:p>
          <a:p>
            <a:pPr marL="0" indent="0">
              <a:lnSpc>
                <a:spcPct val="100000"/>
              </a:lnSpc>
              <a:buNone/>
            </a:pPr>
            <a:br>
              <a:rPr lang="en-GB">
                <a:latin typeface="Arial" panose="020B0604020202020204" pitchFamily="34" charset="0"/>
                <a:cs typeface="Arial" panose="020B0604020202020204" pitchFamily="34" charset="0"/>
              </a:rPr>
            </a:br>
            <a:r>
              <a:rPr lang="en-GB">
                <a:latin typeface="Arial" panose="020B0604020202020204" pitchFamily="34" charset="0"/>
                <a:ea typeface="Verdana"/>
                <a:cs typeface="Arial" panose="020B0604020202020204" pitchFamily="34" charset="0"/>
              </a:rPr>
              <a:t>"On the command, fall in 3 paces to the rear of and facing the equipment.  Crew — Fall... IN!”</a:t>
            </a:r>
          </a:p>
        </p:txBody>
      </p:sp>
    </p:spTree>
    <p:extLst>
      <p:ext uri="{BB962C8B-B14F-4D97-AF65-F5344CB8AC3E}">
        <p14:creationId xmlns:p14="http://schemas.microsoft.com/office/powerpoint/2010/main" val="798899653"/>
      </p:ext>
    </p:extLst>
  </p:cSld>
  <p:clrMapOvr>
    <a:masterClrMapping/>
  </p:clrMapOvr>
  <p:extLst>
    <p:ext uri="{6950BFC3-D8DA-4A85-94F7-54DA5524770B}">
      <p188:commentRel xmlns:p188="http://schemas.microsoft.com/office/powerpoint/2018/8/main" r:id="rId3"/>
    </p:ext>
  </p:extLs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27E87-0C7E-6337-5FBF-F1EE433349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9534E-0BC1-1AF2-424E-1C0859588C19}"/>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Formation of squad</a:t>
            </a:r>
          </a:p>
        </p:txBody>
      </p:sp>
      <p:pic>
        <p:nvPicPr>
          <p:cNvPr id="9" name="Picture 8" descr="Rear view of a person standing at ease with hands clasped in their lower back.">
            <a:extLst>
              <a:ext uri="{FF2B5EF4-FFF2-40B4-BE49-F238E27FC236}">
                <a16:creationId xmlns:a16="http://schemas.microsoft.com/office/drawing/2014/main" id="{F03AAFF2-7BEA-0A79-F538-2DFD0B9B4441}"/>
              </a:ext>
            </a:extLst>
          </p:cNvPr>
          <p:cNvPicPr>
            <a:picLocks noChangeAspect="1"/>
          </p:cNvPicPr>
          <p:nvPr/>
        </p:nvPicPr>
        <p:blipFill>
          <a:blip r:embed="rId3"/>
          <a:stretch>
            <a:fillRect/>
          </a:stretch>
        </p:blipFill>
        <p:spPr>
          <a:xfrm flipH="1">
            <a:off x="7033668" y="1253331"/>
            <a:ext cx="1558522" cy="4172465"/>
          </a:xfrm>
          <a:prstGeom prst="rect">
            <a:avLst/>
          </a:prstGeom>
        </p:spPr>
      </p:pic>
      <p:sp>
        <p:nvSpPr>
          <p:cNvPr id="4" name="TextBox 3">
            <a:extLst>
              <a:ext uri="{FF2B5EF4-FFF2-40B4-BE49-F238E27FC236}">
                <a16:creationId xmlns:a16="http://schemas.microsoft.com/office/drawing/2014/main" id="{0284C3C1-CD70-8E37-C585-2E984A1B2071}"/>
              </a:ext>
            </a:extLst>
          </p:cNvPr>
          <p:cNvSpPr txBox="1"/>
          <p:nvPr/>
        </p:nvSpPr>
        <p:spPr>
          <a:xfrm>
            <a:off x="551810" y="1251643"/>
            <a:ext cx="6306190" cy="2862322"/>
          </a:xfrm>
          <a:prstGeom prst="rect">
            <a:avLst/>
          </a:prstGeom>
          <a:noFill/>
        </p:spPr>
        <p:txBody>
          <a:bodyPr wrap="square">
            <a:spAutoFit/>
          </a:bodyPr>
          <a:lstStyle/>
          <a:p>
            <a:r>
              <a:rPr lang="en-GB" b="1">
                <a:latin typeface="Arial" panose="020B0604020202020204" pitchFamily="34" charset="0"/>
                <a:ea typeface="Verdana" panose="020B0604030504040204" pitchFamily="34" charset="0"/>
                <a:cs typeface="Arial" panose="020B0604020202020204" pitchFamily="34" charset="0"/>
              </a:rPr>
              <a:t>Standing at ease </a:t>
            </a:r>
            <a:br>
              <a:rPr lang="en-GB" b="1">
                <a:latin typeface="Arial" panose="020B0604020202020204" pitchFamily="34" charset="0"/>
                <a:ea typeface="Verdana" panose="020B0604030504040204" pitchFamily="34" charset="0"/>
                <a:cs typeface="Arial" panose="020B0604020202020204" pitchFamily="34" charset="0"/>
              </a:rPr>
            </a:br>
            <a:endParaRPr lang="en-GB" b="1">
              <a:latin typeface="Arial" panose="020B0604020202020204" pitchFamily="34" charset="0"/>
              <a:ea typeface="Verdana" panose="020B0604030504040204" pitchFamily="34" charset="0"/>
              <a:cs typeface="Arial" panose="020B0604020202020204" pitchFamily="34" charset="0"/>
            </a:endParaRPr>
          </a:p>
          <a:p>
            <a:r>
              <a:rPr lang="en-GB">
                <a:latin typeface="Arial" panose="020B0604020202020204" pitchFamily="34" charset="0"/>
                <a:ea typeface="Verdana" panose="020B0604030504040204" pitchFamily="34" charset="0"/>
                <a:cs typeface="Arial" panose="020B0604020202020204" pitchFamily="34" charset="0"/>
              </a:rPr>
              <a:t>On the command “</a:t>
            </a:r>
            <a:r>
              <a:rPr lang="en-GB" b="1">
                <a:latin typeface="Arial" panose="020B0604020202020204" pitchFamily="34" charset="0"/>
                <a:ea typeface="Verdana" panose="020B0604030504040204" pitchFamily="34" charset="0"/>
                <a:cs typeface="Arial" panose="020B0604020202020204" pitchFamily="34" charset="0"/>
              </a:rPr>
              <a:t>STAND AT-EASE</a:t>
            </a:r>
            <a:r>
              <a:rPr lang="en-GB">
                <a:latin typeface="Arial" panose="020B0604020202020204" pitchFamily="34" charset="0"/>
                <a:ea typeface="Verdana" panose="020B0604030504040204" pitchFamily="34" charset="0"/>
                <a:cs typeface="Arial" panose="020B0604020202020204" pitchFamily="34" charset="0"/>
              </a:rPr>
              <a:t>” the left foot is carried to the left so that the feet are at shoulder width apart, and that the weight of the body is rested equally on both feet. </a:t>
            </a:r>
            <a:br>
              <a:rPr lang="en-GB">
                <a:latin typeface="Arial" panose="020B0604020202020204" pitchFamily="34" charset="0"/>
                <a:ea typeface="Verdana" panose="020B0604030504040204" pitchFamily="34" charset="0"/>
                <a:cs typeface="Arial" panose="020B0604020202020204" pitchFamily="34" charset="0"/>
              </a:rPr>
            </a:br>
            <a:br>
              <a:rPr lang="en-GB">
                <a:latin typeface="Arial" panose="020B0604020202020204" pitchFamily="34" charset="0"/>
                <a:ea typeface="Verdana" panose="020B0604030504040204" pitchFamily="34" charset="0"/>
                <a:cs typeface="Arial" panose="020B0604020202020204" pitchFamily="34" charset="0"/>
              </a:rPr>
            </a:br>
            <a:r>
              <a:rPr lang="en-GB">
                <a:latin typeface="Arial" panose="020B0604020202020204" pitchFamily="34" charset="0"/>
                <a:ea typeface="Verdana" panose="020B0604030504040204" pitchFamily="34" charset="0"/>
                <a:cs typeface="Arial" panose="020B0604020202020204" pitchFamily="34" charset="0"/>
              </a:rPr>
              <a:t>At the same time the hands are carried behind the back; the back of the right hand is placed in the palm of the left, the fingers and thumb being allowed to grasp it lightly, and the arms allowed to hang easily to their full extent.</a:t>
            </a:r>
          </a:p>
        </p:txBody>
      </p:sp>
    </p:spTree>
    <p:extLst>
      <p:ext uri="{BB962C8B-B14F-4D97-AF65-F5344CB8AC3E}">
        <p14:creationId xmlns:p14="http://schemas.microsoft.com/office/powerpoint/2010/main" val="40993794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07FBB-C340-CA80-5556-C419BA3D88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7755A0-26E9-C82B-508B-0256F6441E33}"/>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Formation of squad</a:t>
            </a:r>
          </a:p>
        </p:txBody>
      </p:sp>
      <p:pic>
        <p:nvPicPr>
          <p:cNvPr id="7" name="Picture 6" descr="Side and front view of a person standing at attention.">
            <a:extLst>
              <a:ext uri="{FF2B5EF4-FFF2-40B4-BE49-F238E27FC236}">
                <a16:creationId xmlns:a16="http://schemas.microsoft.com/office/drawing/2014/main" id="{128085FC-C8E1-B55A-7C88-37B3B1628103}"/>
              </a:ext>
            </a:extLst>
          </p:cNvPr>
          <p:cNvPicPr>
            <a:picLocks noChangeAspect="1"/>
          </p:cNvPicPr>
          <p:nvPr/>
        </p:nvPicPr>
        <p:blipFill>
          <a:blip r:embed="rId3"/>
          <a:stretch>
            <a:fillRect/>
          </a:stretch>
        </p:blipFill>
        <p:spPr>
          <a:xfrm>
            <a:off x="6027090" y="1313935"/>
            <a:ext cx="2669010" cy="4230130"/>
          </a:xfrm>
          <a:prstGeom prst="rect">
            <a:avLst/>
          </a:prstGeom>
        </p:spPr>
      </p:pic>
      <p:sp>
        <p:nvSpPr>
          <p:cNvPr id="4" name="TextBox 3">
            <a:extLst>
              <a:ext uri="{FF2B5EF4-FFF2-40B4-BE49-F238E27FC236}">
                <a16:creationId xmlns:a16="http://schemas.microsoft.com/office/drawing/2014/main" id="{77E0A644-D64A-3309-0AB9-2D1DE6F61E71}"/>
              </a:ext>
            </a:extLst>
          </p:cNvPr>
          <p:cNvSpPr txBox="1"/>
          <p:nvPr/>
        </p:nvSpPr>
        <p:spPr>
          <a:xfrm>
            <a:off x="535136" y="1243786"/>
            <a:ext cx="5148691" cy="2585323"/>
          </a:xfrm>
          <a:prstGeom prst="rect">
            <a:avLst/>
          </a:prstGeom>
          <a:noFill/>
        </p:spPr>
        <p:txBody>
          <a:bodyPr wrap="square">
            <a:spAutoFit/>
          </a:bodyPr>
          <a:lstStyle/>
          <a:p>
            <a:r>
              <a:rPr lang="en-GB" b="1">
                <a:latin typeface="Arial" panose="020B0604020202020204" pitchFamily="34" charset="0"/>
                <a:ea typeface="Verdana" panose="020B0604030504040204" pitchFamily="34" charset="0"/>
                <a:cs typeface="Arial" panose="020B0604020202020204" pitchFamily="34" charset="0"/>
              </a:rPr>
              <a:t>Position of attention</a:t>
            </a:r>
            <a:r>
              <a:rPr lang="en-GB">
                <a:latin typeface="Arial" panose="020B0604020202020204" pitchFamily="34" charset="0"/>
                <a:ea typeface="Verdana" panose="020B0604030504040204" pitchFamily="34" charset="0"/>
                <a:cs typeface="Arial" panose="020B0604020202020204" pitchFamily="34" charset="0"/>
              </a:rPr>
              <a:t> </a:t>
            </a:r>
            <a:br>
              <a:rPr lang="en-GB">
                <a:latin typeface="Arial" panose="020B0604020202020204" pitchFamily="34" charset="0"/>
                <a:ea typeface="Verdana" panose="020B0604030504040204" pitchFamily="34" charset="0"/>
                <a:cs typeface="Arial" panose="020B0604020202020204" pitchFamily="34" charset="0"/>
              </a:rPr>
            </a:br>
            <a:endParaRPr lang="en-GB">
              <a:latin typeface="Arial" panose="020B0604020202020204" pitchFamily="34" charset="0"/>
              <a:ea typeface="Verdana" panose="020B0604030504040204" pitchFamily="34" charset="0"/>
              <a:cs typeface="Arial" panose="020B0604020202020204" pitchFamily="34" charset="0"/>
            </a:endParaRPr>
          </a:p>
          <a:p>
            <a:r>
              <a:rPr lang="en-GB">
                <a:latin typeface="Arial" panose="020B0604020202020204" pitchFamily="34" charset="0"/>
                <a:ea typeface="Verdana" panose="020B0604030504040204" pitchFamily="34" charset="0"/>
                <a:cs typeface="Arial" panose="020B0604020202020204" pitchFamily="34" charset="0"/>
              </a:rPr>
              <a:t>On the command “</a:t>
            </a:r>
            <a:r>
              <a:rPr lang="en-GB" b="1">
                <a:latin typeface="Arial" panose="020B0604020202020204" pitchFamily="34" charset="0"/>
                <a:ea typeface="Verdana" panose="020B0604030504040204" pitchFamily="34" charset="0"/>
                <a:cs typeface="Arial" panose="020B0604020202020204" pitchFamily="34" charset="0"/>
              </a:rPr>
              <a:t>SQUAD-TION</a:t>
            </a:r>
            <a:r>
              <a:rPr lang="en-GB">
                <a:latin typeface="Arial" panose="020B0604020202020204" pitchFamily="34" charset="0"/>
                <a:ea typeface="Verdana" panose="020B0604030504040204" pitchFamily="34" charset="0"/>
                <a:cs typeface="Arial" panose="020B0604020202020204" pitchFamily="34" charset="0"/>
              </a:rPr>
              <a:t>”, (Pronounce “squad shun”), the left foot is moved to the right foot resulting in both heels together and in line; feet turned out at an angle of about 45 degrees; body erect; head up, shoulders level and square to the front.  Breathing should not in any way be restricted.</a:t>
            </a:r>
          </a:p>
        </p:txBody>
      </p:sp>
    </p:spTree>
    <p:extLst>
      <p:ext uri="{BB962C8B-B14F-4D97-AF65-F5344CB8AC3E}">
        <p14:creationId xmlns:p14="http://schemas.microsoft.com/office/powerpoint/2010/main" val="40382299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F66EB-6864-6D1F-04F9-D934ADBDEE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C9CAA4-2AC8-6955-6AB1-A9A5D343AD3B}"/>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Formation of Squad – Squad Numbering and Falling In</a:t>
            </a:r>
          </a:p>
        </p:txBody>
      </p:sp>
      <p:grpSp>
        <p:nvGrpSpPr>
          <p:cNvPr id="6" name="Group 5">
            <a:extLst>
              <a:ext uri="{FF2B5EF4-FFF2-40B4-BE49-F238E27FC236}">
                <a16:creationId xmlns:a16="http://schemas.microsoft.com/office/drawing/2014/main" id="{6F0CB675-027F-ED56-4EC9-9F5E6BBA6672}"/>
              </a:ext>
            </a:extLst>
          </p:cNvPr>
          <p:cNvGrpSpPr/>
          <p:nvPr/>
        </p:nvGrpSpPr>
        <p:grpSpPr>
          <a:xfrm>
            <a:off x="0" y="1434456"/>
            <a:ext cx="8945039" cy="1248073"/>
            <a:chOff x="519499" y="3154396"/>
            <a:chExt cx="10370406" cy="1400357"/>
          </a:xfrm>
        </p:grpSpPr>
        <p:grpSp>
          <p:nvGrpSpPr>
            <p:cNvPr id="7" name="Group 6">
              <a:extLst>
                <a:ext uri="{FF2B5EF4-FFF2-40B4-BE49-F238E27FC236}">
                  <a16:creationId xmlns:a16="http://schemas.microsoft.com/office/drawing/2014/main" id="{8DC321D9-3FF9-B375-B5DC-7069116AC280}"/>
                </a:ext>
              </a:extLst>
            </p:cNvPr>
            <p:cNvGrpSpPr/>
            <p:nvPr/>
          </p:nvGrpSpPr>
          <p:grpSpPr>
            <a:xfrm>
              <a:off x="519499" y="3428999"/>
              <a:ext cx="10370406" cy="1125754"/>
              <a:chOff x="519499" y="3428999"/>
              <a:chExt cx="10370406" cy="1125754"/>
            </a:xfrm>
          </p:grpSpPr>
          <p:pic>
            <p:nvPicPr>
              <p:cNvPr id="13" name="Picture 12">
                <a:extLst>
                  <a:ext uri="{FF2B5EF4-FFF2-40B4-BE49-F238E27FC236}">
                    <a16:creationId xmlns:a16="http://schemas.microsoft.com/office/drawing/2014/main" id="{D10BB775-7629-1C5A-C58A-1FCFA6E51466}"/>
                  </a:ext>
                </a:extLst>
              </p:cNvPr>
              <p:cNvPicPr>
                <a:picLocks noChangeAspect="1"/>
              </p:cNvPicPr>
              <p:nvPr/>
            </p:nvPicPr>
            <p:blipFill rotWithShape="1">
              <a:blip r:embed="rId3"/>
              <a:srcRect t="27044"/>
              <a:stretch/>
            </p:blipFill>
            <p:spPr>
              <a:xfrm>
                <a:off x="519499" y="3428999"/>
                <a:ext cx="8648700" cy="1125753"/>
              </a:xfrm>
              <a:prstGeom prst="rect">
                <a:avLst/>
              </a:prstGeom>
            </p:spPr>
          </p:pic>
          <p:pic>
            <p:nvPicPr>
              <p:cNvPr id="14" name="Picture 13">
                <a:extLst>
                  <a:ext uri="{FF2B5EF4-FFF2-40B4-BE49-F238E27FC236}">
                    <a16:creationId xmlns:a16="http://schemas.microsoft.com/office/drawing/2014/main" id="{2371F9CB-A092-6AFA-1106-891E69170EE6}"/>
                  </a:ext>
                </a:extLst>
              </p:cNvPr>
              <p:cNvPicPr>
                <a:picLocks noChangeAspect="1"/>
              </p:cNvPicPr>
              <p:nvPr/>
            </p:nvPicPr>
            <p:blipFill rotWithShape="1">
              <a:blip r:embed="rId3"/>
              <a:srcRect l="29712" t="27043" r="54477"/>
              <a:stretch/>
            </p:blipFill>
            <p:spPr>
              <a:xfrm>
                <a:off x="9522424" y="3428999"/>
                <a:ext cx="1367481" cy="1125754"/>
              </a:xfrm>
              <a:prstGeom prst="rect">
                <a:avLst/>
              </a:prstGeom>
            </p:spPr>
          </p:pic>
        </p:grpSp>
        <p:sp>
          <p:nvSpPr>
            <p:cNvPr id="8" name="TextBox 7">
              <a:extLst>
                <a:ext uri="{FF2B5EF4-FFF2-40B4-BE49-F238E27FC236}">
                  <a16:creationId xmlns:a16="http://schemas.microsoft.com/office/drawing/2014/main" id="{84825181-1D56-4C35-C141-FA376F69771A}"/>
                </a:ext>
              </a:extLst>
            </p:cNvPr>
            <p:cNvSpPr txBox="1"/>
            <p:nvPr/>
          </p:nvSpPr>
          <p:spPr>
            <a:xfrm>
              <a:off x="1278415" y="3154396"/>
              <a:ext cx="889690" cy="379863"/>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1</a:t>
              </a:r>
            </a:p>
          </p:txBody>
        </p:sp>
        <p:sp>
          <p:nvSpPr>
            <p:cNvPr id="9" name="TextBox 8">
              <a:extLst>
                <a:ext uri="{FF2B5EF4-FFF2-40B4-BE49-F238E27FC236}">
                  <a16:creationId xmlns:a16="http://schemas.microsoft.com/office/drawing/2014/main" id="{6A2436D2-AD2E-0293-D084-53FA07797051}"/>
                </a:ext>
              </a:extLst>
            </p:cNvPr>
            <p:cNvSpPr txBox="1"/>
            <p:nvPr/>
          </p:nvSpPr>
          <p:spPr>
            <a:xfrm>
              <a:off x="9843701" y="3154396"/>
              <a:ext cx="832794" cy="379863"/>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5</a:t>
              </a:r>
            </a:p>
          </p:txBody>
        </p:sp>
        <p:sp>
          <p:nvSpPr>
            <p:cNvPr id="10" name="TextBox 9">
              <a:extLst>
                <a:ext uri="{FF2B5EF4-FFF2-40B4-BE49-F238E27FC236}">
                  <a16:creationId xmlns:a16="http://schemas.microsoft.com/office/drawing/2014/main" id="{FB023901-0089-D02E-653E-2AECB2F589CF}"/>
                </a:ext>
              </a:extLst>
            </p:cNvPr>
            <p:cNvSpPr txBox="1"/>
            <p:nvPr/>
          </p:nvSpPr>
          <p:spPr>
            <a:xfrm>
              <a:off x="5610482" y="3154396"/>
              <a:ext cx="799070" cy="379863"/>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3</a:t>
              </a:r>
            </a:p>
          </p:txBody>
        </p:sp>
        <p:sp>
          <p:nvSpPr>
            <p:cNvPr id="11" name="TextBox 10">
              <a:extLst>
                <a:ext uri="{FF2B5EF4-FFF2-40B4-BE49-F238E27FC236}">
                  <a16:creationId xmlns:a16="http://schemas.microsoft.com/office/drawing/2014/main" id="{59DA0217-59C1-8357-2D76-D0159A9F00AF}"/>
                </a:ext>
              </a:extLst>
            </p:cNvPr>
            <p:cNvSpPr txBox="1"/>
            <p:nvPr/>
          </p:nvSpPr>
          <p:spPr>
            <a:xfrm>
              <a:off x="7685896" y="3154396"/>
              <a:ext cx="954940" cy="379863"/>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4</a:t>
              </a:r>
            </a:p>
          </p:txBody>
        </p:sp>
        <p:sp>
          <p:nvSpPr>
            <p:cNvPr id="12" name="TextBox 11">
              <a:extLst>
                <a:ext uri="{FF2B5EF4-FFF2-40B4-BE49-F238E27FC236}">
                  <a16:creationId xmlns:a16="http://schemas.microsoft.com/office/drawing/2014/main" id="{96FBD834-FA5D-2165-BDAD-68DF44DEDF0F}"/>
                </a:ext>
              </a:extLst>
            </p:cNvPr>
            <p:cNvSpPr txBox="1"/>
            <p:nvPr/>
          </p:nvSpPr>
          <p:spPr>
            <a:xfrm>
              <a:off x="3444449" y="3156454"/>
              <a:ext cx="799070" cy="379863"/>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2</a:t>
              </a:r>
            </a:p>
          </p:txBody>
        </p:sp>
      </p:grpSp>
      <p:pic>
        <p:nvPicPr>
          <p:cNvPr id="15" name="Picture 14" descr="Image shows the back of an instructor who is delivering the command &quot;Squad&quot; &quot;Squad-tion&quot; to the five fire cadets in front of them, to bring the to attention.">
            <a:extLst>
              <a:ext uri="{FF2B5EF4-FFF2-40B4-BE49-F238E27FC236}">
                <a16:creationId xmlns:a16="http://schemas.microsoft.com/office/drawing/2014/main" id="{0E74715B-F34B-A2C9-E259-11025F2E1384}"/>
              </a:ext>
            </a:extLst>
          </p:cNvPr>
          <p:cNvPicPr>
            <a:picLocks noChangeAspect="1"/>
          </p:cNvPicPr>
          <p:nvPr/>
        </p:nvPicPr>
        <p:blipFill>
          <a:blip r:embed="rId4"/>
          <a:stretch>
            <a:fillRect/>
          </a:stretch>
        </p:blipFill>
        <p:spPr>
          <a:xfrm flipH="1">
            <a:off x="4223951" y="3415858"/>
            <a:ext cx="1023838" cy="2741012"/>
          </a:xfrm>
          <a:prstGeom prst="rect">
            <a:avLst/>
          </a:prstGeom>
        </p:spPr>
      </p:pic>
      <p:sp>
        <p:nvSpPr>
          <p:cNvPr id="4" name="Speech Bubble: Oval 3">
            <a:extLst>
              <a:ext uri="{FF2B5EF4-FFF2-40B4-BE49-F238E27FC236}">
                <a16:creationId xmlns:a16="http://schemas.microsoft.com/office/drawing/2014/main" id="{C4BA1C15-8F7B-33ED-13DF-28887869E68B}"/>
              </a:ext>
            </a:extLst>
          </p:cNvPr>
          <p:cNvSpPr/>
          <p:nvPr/>
        </p:nvSpPr>
        <p:spPr>
          <a:xfrm>
            <a:off x="5212493" y="2927334"/>
            <a:ext cx="3358019" cy="1003332"/>
          </a:xfrm>
          <a:prstGeom prst="wedgeEllipseCallout">
            <a:avLst>
              <a:gd name="adj1" fmla="val -56762"/>
              <a:gd name="adj2" fmla="val 39716"/>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464FAE56-47C6-745A-55CD-EB61F751E73F}"/>
              </a:ext>
            </a:extLst>
          </p:cNvPr>
          <p:cNvSpPr txBox="1"/>
          <p:nvPr/>
        </p:nvSpPr>
        <p:spPr>
          <a:xfrm>
            <a:off x="6302695" y="3092692"/>
            <a:ext cx="1404800" cy="646331"/>
          </a:xfrm>
          <a:prstGeom prst="rect">
            <a:avLst/>
          </a:prstGeom>
          <a:noFill/>
        </p:spPr>
        <p:txBody>
          <a:bodyPr wrap="square" rtlCol="0">
            <a:spAutoFit/>
          </a:bodyPr>
          <a:lstStyle/>
          <a:p>
            <a:r>
              <a:rPr lang="en-GB" b="1" dirty="0"/>
              <a:t>Squad!</a:t>
            </a:r>
          </a:p>
          <a:p>
            <a:r>
              <a:rPr lang="en-GB" b="1" dirty="0"/>
              <a:t>Squad-</a:t>
            </a:r>
            <a:r>
              <a:rPr lang="en-GB" b="1" dirty="0" err="1"/>
              <a:t>tion</a:t>
            </a:r>
            <a:r>
              <a:rPr lang="en-GB" b="1" dirty="0"/>
              <a:t>!</a:t>
            </a:r>
          </a:p>
        </p:txBody>
      </p:sp>
    </p:spTree>
    <p:extLst>
      <p:ext uri="{BB962C8B-B14F-4D97-AF65-F5344CB8AC3E}">
        <p14:creationId xmlns:p14="http://schemas.microsoft.com/office/powerpoint/2010/main" val="31370947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3AC67-2978-1208-A28D-8BE53A1B39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D4DCD9-7D1E-5F92-4481-F752FFB41E24}"/>
              </a:ext>
            </a:extLst>
          </p:cNvPr>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Formation of Squad – Squad Numbering and Falling In</a:t>
            </a:r>
          </a:p>
        </p:txBody>
      </p:sp>
      <p:pic>
        <p:nvPicPr>
          <p:cNvPr id="3" name="Picture 2" descr="Image shows the back of an instructor who is delivering the command &quot;From the right number&quot; to the five fire cadets in front of them.  Each cadet is numbered from left to right on screen from 1 to 5.">
            <a:extLst>
              <a:ext uri="{FF2B5EF4-FFF2-40B4-BE49-F238E27FC236}">
                <a16:creationId xmlns:a16="http://schemas.microsoft.com/office/drawing/2014/main" id="{F4C94649-C3A0-823E-C3B0-4B1EBC051236}"/>
              </a:ext>
            </a:extLst>
          </p:cNvPr>
          <p:cNvPicPr>
            <a:picLocks noChangeAspect="1"/>
          </p:cNvPicPr>
          <p:nvPr/>
        </p:nvPicPr>
        <p:blipFill>
          <a:blip r:embed="rId3"/>
          <a:stretch>
            <a:fillRect/>
          </a:stretch>
        </p:blipFill>
        <p:spPr>
          <a:xfrm flipH="1">
            <a:off x="4244292" y="3418167"/>
            <a:ext cx="1023838" cy="2741012"/>
          </a:xfrm>
          <a:prstGeom prst="rect">
            <a:avLst/>
          </a:prstGeom>
        </p:spPr>
      </p:pic>
      <p:grpSp>
        <p:nvGrpSpPr>
          <p:cNvPr id="4" name="Group 3">
            <a:extLst>
              <a:ext uri="{FF2B5EF4-FFF2-40B4-BE49-F238E27FC236}">
                <a16:creationId xmlns:a16="http://schemas.microsoft.com/office/drawing/2014/main" id="{13EE50D0-9C7E-7761-CD2A-388F59DFD8E7}"/>
              </a:ext>
            </a:extLst>
          </p:cNvPr>
          <p:cNvGrpSpPr/>
          <p:nvPr/>
        </p:nvGrpSpPr>
        <p:grpSpPr>
          <a:xfrm>
            <a:off x="71535" y="1264157"/>
            <a:ext cx="8847250" cy="1542153"/>
            <a:chOff x="239413" y="2128803"/>
            <a:chExt cx="10370406" cy="1687836"/>
          </a:xfrm>
        </p:grpSpPr>
        <p:grpSp>
          <p:nvGrpSpPr>
            <p:cNvPr id="16" name="Group 15">
              <a:extLst>
                <a:ext uri="{FF2B5EF4-FFF2-40B4-BE49-F238E27FC236}">
                  <a16:creationId xmlns:a16="http://schemas.microsoft.com/office/drawing/2014/main" id="{C011A00B-5582-B6DD-1F90-B164A233B59D}"/>
                </a:ext>
              </a:extLst>
            </p:cNvPr>
            <p:cNvGrpSpPr/>
            <p:nvPr/>
          </p:nvGrpSpPr>
          <p:grpSpPr>
            <a:xfrm>
              <a:off x="239413" y="2128803"/>
              <a:ext cx="10370406" cy="1400357"/>
              <a:chOff x="519499" y="3154396"/>
              <a:chExt cx="10370406" cy="1400357"/>
            </a:xfrm>
          </p:grpSpPr>
          <p:grpSp>
            <p:nvGrpSpPr>
              <p:cNvPr id="22" name="Group 21">
                <a:extLst>
                  <a:ext uri="{FF2B5EF4-FFF2-40B4-BE49-F238E27FC236}">
                    <a16:creationId xmlns:a16="http://schemas.microsoft.com/office/drawing/2014/main" id="{499677A2-7906-CC4D-F6C6-BB99766D7360}"/>
                  </a:ext>
                </a:extLst>
              </p:cNvPr>
              <p:cNvGrpSpPr/>
              <p:nvPr/>
            </p:nvGrpSpPr>
            <p:grpSpPr>
              <a:xfrm>
                <a:off x="519499" y="3428999"/>
                <a:ext cx="10370406" cy="1125754"/>
                <a:chOff x="519499" y="3428999"/>
                <a:chExt cx="10370406" cy="1125754"/>
              </a:xfrm>
            </p:grpSpPr>
            <p:pic>
              <p:nvPicPr>
                <p:cNvPr id="28" name="Picture 27">
                  <a:extLst>
                    <a:ext uri="{FF2B5EF4-FFF2-40B4-BE49-F238E27FC236}">
                      <a16:creationId xmlns:a16="http://schemas.microsoft.com/office/drawing/2014/main" id="{4CC69E73-6514-8D7C-D3F8-E289C07495F2}"/>
                    </a:ext>
                  </a:extLst>
                </p:cNvPr>
                <p:cNvPicPr>
                  <a:picLocks noChangeAspect="1"/>
                </p:cNvPicPr>
                <p:nvPr/>
              </p:nvPicPr>
              <p:blipFill rotWithShape="1">
                <a:blip r:embed="rId4"/>
                <a:srcRect t="27044"/>
                <a:stretch/>
              </p:blipFill>
              <p:spPr>
                <a:xfrm>
                  <a:off x="519499" y="3428999"/>
                  <a:ext cx="8648700" cy="1125753"/>
                </a:xfrm>
                <a:prstGeom prst="rect">
                  <a:avLst/>
                </a:prstGeom>
              </p:spPr>
            </p:pic>
            <p:pic>
              <p:nvPicPr>
                <p:cNvPr id="29" name="Picture 28">
                  <a:extLst>
                    <a:ext uri="{FF2B5EF4-FFF2-40B4-BE49-F238E27FC236}">
                      <a16:creationId xmlns:a16="http://schemas.microsoft.com/office/drawing/2014/main" id="{446B2831-33D5-6B31-FC3F-AD6F443EDDE2}"/>
                    </a:ext>
                  </a:extLst>
                </p:cNvPr>
                <p:cNvPicPr>
                  <a:picLocks noChangeAspect="1"/>
                </p:cNvPicPr>
                <p:nvPr/>
              </p:nvPicPr>
              <p:blipFill rotWithShape="1">
                <a:blip r:embed="rId4"/>
                <a:srcRect l="29712" t="27043" r="54477"/>
                <a:stretch/>
              </p:blipFill>
              <p:spPr>
                <a:xfrm>
                  <a:off x="9522424" y="3428999"/>
                  <a:ext cx="1367481" cy="1125754"/>
                </a:xfrm>
                <a:prstGeom prst="rect">
                  <a:avLst/>
                </a:prstGeom>
              </p:spPr>
            </p:pic>
          </p:grpSp>
          <p:sp>
            <p:nvSpPr>
              <p:cNvPr id="23" name="TextBox 22">
                <a:extLst>
                  <a:ext uri="{FF2B5EF4-FFF2-40B4-BE49-F238E27FC236}">
                    <a16:creationId xmlns:a16="http://schemas.microsoft.com/office/drawing/2014/main" id="{10269891-3C22-4E93-5836-66545475853F}"/>
                  </a:ext>
                </a:extLst>
              </p:cNvPr>
              <p:cNvSpPr txBox="1"/>
              <p:nvPr/>
            </p:nvSpPr>
            <p:spPr>
              <a:xfrm>
                <a:off x="1278416" y="3154396"/>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1</a:t>
                </a:r>
              </a:p>
            </p:txBody>
          </p:sp>
          <p:sp>
            <p:nvSpPr>
              <p:cNvPr id="24" name="TextBox 23">
                <a:extLst>
                  <a:ext uri="{FF2B5EF4-FFF2-40B4-BE49-F238E27FC236}">
                    <a16:creationId xmlns:a16="http://schemas.microsoft.com/office/drawing/2014/main" id="{B00E2412-B9B2-FE52-B155-EACEDE44681F}"/>
                  </a:ext>
                </a:extLst>
              </p:cNvPr>
              <p:cNvSpPr txBox="1"/>
              <p:nvPr/>
            </p:nvSpPr>
            <p:spPr>
              <a:xfrm>
                <a:off x="9843700" y="3154396"/>
                <a:ext cx="800427"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5</a:t>
                </a:r>
              </a:p>
            </p:txBody>
          </p:sp>
          <p:sp>
            <p:nvSpPr>
              <p:cNvPr id="25" name="TextBox 24">
                <a:extLst>
                  <a:ext uri="{FF2B5EF4-FFF2-40B4-BE49-F238E27FC236}">
                    <a16:creationId xmlns:a16="http://schemas.microsoft.com/office/drawing/2014/main" id="{ABBC6324-42BB-907C-BDE5-EF5F4847AA01}"/>
                  </a:ext>
                </a:extLst>
              </p:cNvPr>
              <p:cNvSpPr txBox="1"/>
              <p:nvPr/>
            </p:nvSpPr>
            <p:spPr>
              <a:xfrm>
                <a:off x="5610482" y="3154396"/>
                <a:ext cx="800427"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3</a:t>
                </a:r>
              </a:p>
            </p:txBody>
          </p:sp>
          <p:sp>
            <p:nvSpPr>
              <p:cNvPr id="26" name="TextBox 25">
                <a:extLst>
                  <a:ext uri="{FF2B5EF4-FFF2-40B4-BE49-F238E27FC236}">
                    <a16:creationId xmlns:a16="http://schemas.microsoft.com/office/drawing/2014/main" id="{37D4377D-D44D-64AE-1642-07F78E857532}"/>
                  </a:ext>
                </a:extLst>
              </p:cNvPr>
              <p:cNvSpPr txBox="1"/>
              <p:nvPr/>
            </p:nvSpPr>
            <p:spPr>
              <a:xfrm>
                <a:off x="7685898" y="3154396"/>
                <a:ext cx="800427"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4</a:t>
                </a:r>
              </a:p>
            </p:txBody>
          </p:sp>
          <p:sp>
            <p:nvSpPr>
              <p:cNvPr id="27" name="TextBox 26">
                <a:extLst>
                  <a:ext uri="{FF2B5EF4-FFF2-40B4-BE49-F238E27FC236}">
                    <a16:creationId xmlns:a16="http://schemas.microsoft.com/office/drawing/2014/main" id="{79E9D270-B041-EAA0-EE2F-F2CDC9B710A4}"/>
                  </a:ext>
                </a:extLst>
              </p:cNvPr>
              <p:cNvSpPr txBox="1"/>
              <p:nvPr/>
            </p:nvSpPr>
            <p:spPr>
              <a:xfrm>
                <a:off x="3444449" y="3156454"/>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2</a:t>
                </a:r>
              </a:p>
            </p:txBody>
          </p:sp>
        </p:grpSp>
        <p:sp>
          <p:nvSpPr>
            <p:cNvPr id="17" name="TextBox 16">
              <a:extLst>
                <a:ext uri="{FF2B5EF4-FFF2-40B4-BE49-F238E27FC236}">
                  <a16:creationId xmlns:a16="http://schemas.microsoft.com/office/drawing/2014/main" id="{CB739E8C-029C-4B3E-5400-020ED6F7F998}"/>
                </a:ext>
              </a:extLst>
            </p:cNvPr>
            <p:cNvSpPr txBox="1"/>
            <p:nvPr/>
          </p:nvSpPr>
          <p:spPr>
            <a:xfrm>
              <a:off x="1134517" y="3429000"/>
              <a:ext cx="698733"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BFCB2CCC-0BD8-96DE-CD72-6BB1DC389AD7}"/>
                </a:ext>
              </a:extLst>
            </p:cNvPr>
            <p:cNvSpPr txBox="1"/>
            <p:nvPr/>
          </p:nvSpPr>
          <p:spPr>
            <a:xfrm>
              <a:off x="3277121" y="3432372"/>
              <a:ext cx="6562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E75F7730-1AC2-0362-0C12-78D59241BB49}"/>
                </a:ext>
              </a:extLst>
            </p:cNvPr>
            <p:cNvSpPr txBox="1"/>
            <p:nvPr/>
          </p:nvSpPr>
          <p:spPr>
            <a:xfrm>
              <a:off x="5474552" y="3432372"/>
              <a:ext cx="6562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“3”</a:t>
              </a:r>
            </a:p>
          </p:txBody>
        </p:sp>
        <p:sp>
          <p:nvSpPr>
            <p:cNvPr id="20" name="TextBox 19">
              <a:extLst>
                <a:ext uri="{FF2B5EF4-FFF2-40B4-BE49-F238E27FC236}">
                  <a16:creationId xmlns:a16="http://schemas.microsoft.com/office/drawing/2014/main" id="{9745377F-666E-809E-B288-BA575753CF1C}"/>
                </a:ext>
              </a:extLst>
            </p:cNvPr>
            <p:cNvSpPr txBox="1"/>
            <p:nvPr/>
          </p:nvSpPr>
          <p:spPr>
            <a:xfrm>
              <a:off x="7562332" y="3446103"/>
              <a:ext cx="643907"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“4”</a:t>
              </a:r>
            </a:p>
          </p:txBody>
        </p:sp>
        <p:sp>
          <p:nvSpPr>
            <p:cNvPr id="21" name="TextBox 20">
              <a:extLst>
                <a:ext uri="{FF2B5EF4-FFF2-40B4-BE49-F238E27FC236}">
                  <a16:creationId xmlns:a16="http://schemas.microsoft.com/office/drawing/2014/main" id="{941EF6F6-1E31-6B9F-D16F-434E51F1651F}"/>
                </a:ext>
              </a:extLst>
            </p:cNvPr>
            <p:cNvSpPr txBox="1"/>
            <p:nvPr/>
          </p:nvSpPr>
          <p:spPr>
            <a:xfrm>
              <a:off x="9650111" y="3432372"/>
              <a:ext cx="681874"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“5”</a:t>
              </a:r>
            </a:p>
          </p:txBody>
        </p:sp>
      </p:grpSp>
      <p:sp>
        <p:nvSpPr>
          <p:cNvPr id="5" name="Speech Bubble: Oval 4">
            <a:extLst>
              <a:ext uri="{FF2B5EF4-FFF2-40B4-BE49-F238E27FC236}">
                <a16:creationId xmlns:a16="http://schemas.microsoft.com/office/drawing/2014/main" id="{B3377082-9DB6-31EF-1F42-F9461365AC88}"/>
              </a:ext>
            </a:extLst>
          </p:cNvPr>
          <p:cNvSpPr/>
          <p:nvPr/>
        </p:nvSpPr>
        <p:spPr>
          <a:xfrm>
            <a:off x="5212493" y="2927334"/>
            <a:ext cx="3358019" cy="1003332"/>
          </a:xfrm>
          <a:prstGeom prst="wedgeEllipseCallout">
            <a:avLst>
              <a:gd name="adj1" fmla="val -56762"/>
              <a:gd name="adj2" fmla="val 39716"/>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D3AED87C-3911-C270-C3F3-A5B89FF304B1}"/>
              </a:ext>
            </a:extLst>
          </p:cNvPr>
          <p:cNvSpPr txBox="1"/>
          <p:nvPr/>
        </p:nvSpPr>
        <p:spPr>
          <a:xfrm>
            <a:off x="5689600" y="3244334"/>
            <a:ext cx="2423134" cy="369332"/>
          </a:xfrm>
          <a:prstGeom prst="rect">
            <a:avLst/>
          </a:prstGeom>
          <a:noFill/>
        </p:spPr>
        <p:txBody>
          <a:bodyPr wrap="square" rtlCol="0">
            <a:spAutoFit/>
          </a:bodyPr>
          <a:lstStyle/>
          <a:p>
            <a:r>
              <a:rPr lang="en-GB" b="1" dirty="0"/>
              <a:t>From the right number!</a:t>
            </a:r>
          </a:p>
        </p:txBody>
      </p:sp>
    </p:spTree>
    <p:extLst>
      <p:ext uri="{BB962C8B-B14F-4D97-AF65-F5344CB8AC3E}">
        <p14:creationId xmlns:p14="http://schemas.microsoft.com/office/powerpoint/2010/main" val="556200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4C7A5-B8A3-AA97-37DE-337FC73B25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FDDF9-053F-6720-3D0F-9C72B8FC8F82}"/>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Formation of Squad – Squad Numbering and Falling In</a:t>
            </a:r>
          </a:p>
        </p:txBody>
      </p:sp>
      <p:pic>
        <p:nvPicPr>
          <p:cNvPr id="6" name="Picture 5" descr="Image shows the back of an instructor who is delivering the command &quot;In crews of 4, number&quot; to the five fire cadets in front of them.  The cadets call out one, two, three, four, one from left to right on screen.">
            <a:extLst>
              <a:ext uri="{FF2B5EF4-FFF2-40B4-BE49-F238E27FC236}">
                <a16:creationId xmlns:a16="http://schemas.microsoft.com/office/drawing/2014/main" id="{6A93888E-59AD-D25E-763A-223180ABF88E}"/>
              </a:ext>
            </a:extLst>
          </p:cNvPr>
          <p:cNvPicPr>
            <a:picLocks noChangeAspect="1"/>
          </p:cNvPicPr>
          <p:nvPr/>
        </p:nvPicPr>
        <p:blipFill>
          <a:blip r:embed="rId3"/>
          <a:stretch>
            <a:fillRect/>
          </a:stretch>
        </p:blipFill>
        <p:spPr>
          <a:xfrm flipH="1">
            <a:off x="4249922" y="3429000"/>
            <a:ext cx="1023838" cy="2741012"/>
          </a:xfrm>
          <a:prstGeom prst="rect">
            <a:avLst/>
          </a:prstGeom>
        </p:spPr>
      </p:pic>
      <p:grpSp>
        <p:nvGrpSpPr>
          <p:cNvPr id="7" name="Group 6">
            <a:extLst>
              <a:ext uri="{FF2B5EF4-FFF2-40B4-BE49-F238E27FC236}">
                <a16:creationId xmlns:a16="http://schemas.microsoft.com/office/drawing/2014/main" id="{EFAF73F9-BFD0-3DF3-8FBA-FFEF1030E212}"/>
              </a:ext>
            </a:extLst>
          </p:cNvPr>
          <p:cNvGrpSpPr/>
          <p:nvPr/>
        </p:nvGrpSpPr>
        <p:grpSpPr>
          <a:xfrm>
            <a:off x="27935" y="1404444"/>
            <a:ext cx="8994323" cy="1542153"/>
            <a:chOff x="239413" y="2128803"/>
            <a:chExt cx="10370406" cy="1687836"/>
          </a:xfrm>
        </p:grpSpPr>
        <p:grpSp>
          <p:nvGrpSpPr>
            <p:cNvPr id="8" name="Group 7">
              <a:extLst>
                <a:ext uri="{FF2B5EF4-FFF2-40B4-BE49-F238E27FC236}">
                  <a16:creationId xmlns:a16="http://schemas.microsoft.com/office/drawing/2014/main" id="{127B7306-AAE4-B82D-FE7E-BBE0F9948065}"/>
                </a:ext>
              </a:extLst>
            </p:cNvPr>
            <p:cNvGrpSpPr/>
            <p:nvPr/>
          </p:nvGrpSpPr>
          <p:grpSpPr>
            <a:xfrm>
              <a:off x="239413" y="2128803"/>
              <a:ext cx="10370406" cy="1400357"/>
              <a:chOff x="519499" y="3154396"/>
              <a:chExt cx="10370406" cy="1400357"/>
            </a:xfrm>
          </p:grpSpPr>
          <p:grpSp>
            <p:nvGrpSpPr>
              <p:cNvPr id="14" name="Group 13">
                <a:extLst>
                  <a:ext uri="{FF2B5EF4-FFF2-40B4-BE49-F238E27FC236}">
                    <a16:creationId xmlns:a16="http://schemas.microsoft.com/office/drawing/2014/main" id="{F898446C-0740-E7B6-899F-C615D139334E}"/>
                  </a:ext>
                </a:extLst>
              </p:cNvPr>
              <p:cNvGrpSpPr/>
              <p:nvPr/>
            </p:nvGrpSpPr>
            <p:grpSpPr>
              <a:xfrm>
                <a:off x="519499" y="3428999"/>
                <a:ext cx="10370406" cy="1125754"/>
                <a:chOff x="519499" y="3428999"/>
                <a:chExt cx="10370406" cy="1125754"/>
              </a:xfrm>
            </p:grpSpPr>
            <p:pic>
              <p:nvPicPr>
                <p:cNvPr id="34" name="Picture 33">
                  <a:extLst>
                    <a:ext uri="{FF2B5EF4-FFF2-40B4-BE49-F238E27FC236}">
                      <a16:creationId xmlns:a16="http://schemas.microsoft.com/office/drawing/2014/main" id="{5A529B7B-95DB-B11D-78A8-A3DFDC8E45AA}"/>
                    </a:ext>
                  </a:extLst>
                </p:cNvPr>
                <p:cNvPicPr>
                  <a:picLocks noChangeAspect="1"/>
                </p:cNvPicPr>
                <p:nvPr/>
              </p:nvPicPr>
              <p:blipFill rotWithShape="1">
                <a:blip r:embed="rId4"/>
                <a:srcRect t="27044"/>
                <a:stretch/>
              </p:blipFill>
              <p:spPr>
                <a:xfrm>
                  <a:off x="519499" y="3428999"/>
                  <a:ext cx="8648700" cy="1125753"/>
                </a:xfrm>
                <a:prstGeom prst="rect">
                  <a:avLst/>
                </a:prstGeom>
              </p:spPr>
            </p:pic>
            <p:pic>
              <p:nvPicPr>
                <p:cNvPr id="35" name="Picture 34">
                  <a:extLst>
                    <a:ext uri="{FF2B5EF4-FFF2-40B4-BE49-F238E27FC236}">
                      <a16:creationId xmlns:a16="http://schemas.microsoft.com/office/drawing/2014/main" id="{A23964A4-CFD5-75D6-2CBA-2EBC8DE8C5DC}"/>
                    </a:ext>
                  </a:extLst>
                </p:cNvPr>
                <p:cNvPicPr>
                  <a:picLocks noChangeAspect="1"/>
                </p:cNvPicPr>
                <p:nvPr/>
              </p:nvPicPr>
              <p:blipFill rotWithShape="1">
                <a:blip r:embed="rId4"/>
                <a:srcRect l="29712" t="27043" r="54477"/>
                <a:stretch/>
              </p:blipFill>
              <p:spPr>
                <a:xfrm>
                  <a:off x="9522424" y="3428999"/>
                  <a:ext cx="1367481" cy="1125754"/>
                </a:xfrm>
                <a:prstGeom prst="rect">
                  <a:avLst/>
                </a:prstGeom>
              </p:spPr>
            </p:pic>
          </p:grpSp>
          <p:sp>
            <p:nvSpPr>
              <p:cNvPr id="15" name="TextBox 14">
                <a:extLst>
                  <a:ext uri="{FF2B5EF4-FFF2-40B4-BE49-F238E27FC236}">
                    <a16:creationId xmlns:a16="http://schemas.microsoft.com/office/drawing/2014/main" id="{47CAAD6B-B923-EC54-3FB8-237A71A57DCD}"/>
                  </a:ext>
                </a:extLst>
              </p:cNvPr>
              <p:cNvSpPr txBox="1"/>
              <p:nvPr/>
            </p:nvSpPr>
            <p:spPr>
              <a:xfrm>
                <a:off x="1278416" y="3154396"/>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1</a:t>
                </a:r>
              </a:p>
            </p:txBody>
          </p:sp>
          <p:sp>
            <p:nvSpPr>
              <p:cNvPr id="30" name="TextBox 29">
                <a:extLst>
                  <a:ext uri="{FF2B5EF4-FFF2-40B4-BE49-F238E27FC236}">
                    <a16:creationId xmlns:a16="http://schemas.microsoft.com/office/drawing/2014/main" id="{7D4701CA-FAD3-DA45-44BC-C1341CC09ADA}"/>
                  </a:ext>
                </a:extLst>
              </p:cNvPr>
              <p:cNvSpPr txBox="1"/>
              <p:nvPr/>
            </p:nvSpPr>
            <p:spPr>
              <a:xfrm>
                <a:off x="9843701" y="3154396"/>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5</a:t>
                </a:r>
              </a:p>
            </p:txBody>
          </p:sp>
          <p:sp>
            <p:nvSpPr>
              <p:cNvPr id="31" name="TextBox 30">
                <a:extLst>
                  <a:ext uri="{FF2B5EF4-FFF2-40B4-BE49-F238E27FC236}">
                    <a16:creationId xmlns:a16="http://schemas.microsoft.com/office/drawing/2014/main" id="{8C115F87-8A8C-BB61-926C-7D44F0C5F95B}"/>
                  </a:ext>
                </a:extLst>
              </p:cNvPr>
              <p:cNvSpPr txBox="1"/>
              <p:nvPr/>
            </p:nvSpPr>
            <p:spPr>
              <a:xfrm>
                <a:off x="5610482" y="3154396"/>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3</a:t>
                </a:r>
              </a:p>
            </p:txBody>
          </p:sp>
          <p:sp>
            <p:nvSpPr>
              <p:cNvPr id="32" name="TextBox 31">
                <a:extLst>
                  <a:ext uri="{FF2B5EF4-FFF2-40B4-BE49-F238E27FC236}">
                    <a16:creationId xmlns:a16="http://schemas.microsoft.com/office/drawing/2014/main" id="{EE7A84B7-D630-CFF7-E76C-311702F21888}"/>
                  </a:ext>
                </a:extLst>
              </p:cNvPr>
              <p:cNvSpPr txBox="1"/>
              <p:nvPr/>
            </p:nvSpPr>
            <p:spPr>
              <a:xfrm>
                <a:off x="7685898" y="3154396"/>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4</a:t>
                </a:r>
              </a:p>
            </p:txBody>
          </p:sp>
          <p:sp>
            <p:nvSpPr>
              <p:cNvPr id="33" name="TextBox 32">
                <a:extLst>
                  <a:ext uri="{FF2B5EF4-FFF2-40B4-BE49-F238E27FC236}">
                    <a16:creationId xmlns:a16="http://schemas.microsoft.com/office/drawing/2014/main" id="{FBE6F165-0B4F-E06D-4135-C9CFC1BD43A0}"/>
                  </a:ext>
                </a:extLst>
              </p:cNvPr>
              <p:cNvSpPr txBox="1"/>
              <p:nvPr/>
            </p:nvSpPr>
            <p:spPr>
              <a:xfrm>
                <a:off x="3444449" y="3156454"/>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2</a:t>
                </a:r>
              </a:p>
            </p:txBody>
          </p:sp>
        </p:grpSp>
        <p:sp>
          <p:nvSpPr>
            <p:cNvPr id="9" name="TextBox 8">
              <a:extLst>
                <a:ext uri="{FF2B5EF4-FFF2-40B4-BE49-F238E27FC236}">
                  <a16:creationId xmlns:a16="http://schemas.microsoft.com/office/drawing/2014/main" id="{8F4F47DB-9F9E-7EBB-B9AF-46B7F608D754}"/>
                </a:ext>
              </a:extLst>
            </p:cNvPr>
            <p:cNvSpPr txBox="1"/>
            <p:nvPr/>
          </p:nvSpPr>
          <p:spPr>
            <a:xfrm>
              <a:off x="1134516" y="3429001"/>
              <a:ext cx="662885"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“1”</a:t>
              </a:r>
            </a:p>
          </p:txBody>
        </p:sp>
        <p:sp>
          <p:nvSpPr>
            <p:cNvPr id="10" name="TextBox 9">
              <a:extLst>
                <a:ext uri="{FF2B5EF4-FFF2-40B4-BE49-F238E27FC236}">
                  <a16:creationId xmlns:a16="http://schemas.microsoft.com/office/drawing/2014/main" id="{27A88551-A271-C8C7-8EE7-41280D0F8F56}"/>
                </a:ext>
              </a:extLst>
            </p:cNvPr>
            <p:cNvSpPr txBox="1"/>
            <p:nvPr/>
          </p:nvSpPr>
          <p:spPr>
            <a:xfrm>
              <a:off x="3277121" y="3432372"/>
              <a:ext cx="661586"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“2”</a:t>
              </a:r>
            </a:p>
          </p:txBody>
        </p:sp>
        <p:sp>
          <p:nvSpPr>
            <p:cNvPr id="11" name="TextBox 10">
              <a:extLst>
                <a:ext uri="{FF2B5EF4-FFF2-40B4-BE49-F238E27FC236}">
                  <a16:creationId xmlns:a16="http://schemas.microsoft.com/office/drawing/2014/main" id="{8057B1E2-17D3-A11F-89D5-6B2B7A25986C}"/>
                </a:ext>
              </a:extLst>
            </p:cNvPr>
            <p:cNvSpPr txBox="1"/>
            <p:nvPr/>
          </p:nvSpPr>
          <p:spPr>
            <a:xfrm>
              <a:off x="5474552" y="3432372"/>
              <a:ext cx="654916"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“3”</a:t>
              </a:r>
            </a:p>
          </p:txBody>
        </p:sp>
        <p:sp>
          <p:nvSpPr>
            <p:cNvPr id="12" name="TextBox 11">
              <a:extLst>
                <a:ext uri="{FF2B5EF4-FFF2-40B4-BE49-F238E27FC236}">
                  <a16:creationId xmlns:a16="http://schemas.microsoft.com/office/drawing/2014/main" id="{80EBDE23-7C5A-0D8D-04B0-A7512DB7260E}"/>
                </a:ext>
              </a:extLst>
            </p:cNvPr>
            <p:cNvSpPr txBox="1"/>
            <p:nvPr/>
          </p:nvSpPr>
          <p:spPr>
            <a:xfrm>
              <a:off x="7562331" y="3446103"/>
              <a:ext cx="642552"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“4”</a:t>
              </a:r>
            </a:p>
          </p:txBody>
        </p:sp>
        <p:sp>
          <p:nvSpPr>
            <p:cNvPr id="13" name="TextBox 12">
              <a:extLst>
                <a:ext uri="{FF2B5EF4-FFF2-40B4-BE49-F238E27FC236}">
                  <a16:creationId xmlns:a16="http://schemas.microsoft.com/office/drawing/2014/main" id="{A43EDB72-CD4C-E150-DFEC-2FDAF2BF9841}"/>
                </a:ext>
              </a:extLst>
            </p:cNvPr>
            <p:cNvSpPr txBox="1"/>
            <p:nvPr/>
          </p:nvSpPr>
          <p:spPr>
            <a:xfrm>
              <a:off x="9650110" y="3432372"/>
              <a:ext cx="670866"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“1”</a:t>
              </a:r>
            </a:p>
          </p:txBody>
        </p:sp>
      </p:grpSp>
      <p:sp>
        <p:nvSpPr>
          <p:cNvPr id="3" name="Speech Bubble: Oval 2">
            <a:extLst>
              <a:ext uri="{FF2B5EF4-FFF2-40B4-BE49-F238E27FC236}">
                <a16:creationId xmlns:a16="http://schemas.microsoft.com/office/drawing/2014/main" id="{E83C633D-821D-359E-1FB8-5BE20FD654EA}"/>
              </a:ext>
            </a:extLst>
          </p:cNvPr>
          <p:cNvSpPr/>
          <p:nvPr/>
        </p:nvSpPr>
        <p:spPr>
          <a:xfrm>
            <a:off x="5212493" y="2927334"/>
            <a:ext cx="3358019" cy="1003332"/>
          </a:xfrm>
          <a:prstGeom prst="wedgeEllipseCallout">
            <a:avLst>
              <a:gd name="adj1" fmla="val -56762"/>
              <a:gd name="adj2" fmla="val 39716"/>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8788A603-D8F1-7448-52B3-FB86D72F36BC}"/>
              </a:ext>
            </a:extLst>
          </p:cNvPr>
          <p:cNvSpPr txBox="1"/>
          <p:nvPr/>
        </p:nvSpPr>
        <p:spPr>
          <a:xfrm>
            <a:off x="5689600" y="3244334"/>
            <a:ext cx="2423134" cy="369332"/>
          </a:xfrm>
          <a:prstGeom prst="rect">
            <a:avLst/>
          </a:prstGeom>
          <a:noFill/>
        </p:spPr>
        <p:txBody>
          <a:bodyPr wrap="square" rtlCol="0">
            <a:spAutoFit/>
          </a:bodyPr>
          <a:lstStyle/>
          <a:p>
            <a:r>
              <a:rPr lang="en-GB" b="1" dirty="0"/>
              <a:t>In crews of 4, number!</a:t>
            </a:r>
          </a:p>
        </p:txBody>
      </p:sp>
    </p:spTree>
    <p:extLst>
      <p:ext uri="{BB962C8B-B14F-4D97-AF65-F5344CB8AC3E}">
        <p14:creationId xmlns:p14="http://schemas.microsoft.com/office/powerpoint/2010/main" val="15368537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8E995-2F49-98B0-DCDB-C69E6D1C7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CB6D6F-92A6-F743-A18F-F37CA6D5087A}"/>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Formation of Squad – Squad Numbering and Falling In</a:t>
            </a:r>
          </a:p>
        </p:txBody>
      </p:sp>
      <p:pic>
        <p:nvPicPr>
          <p:cNvPr id="6" name="Picture 5" descr="Image shows the back of an instructor who is delivering the command &quot;Crews number&quot; to the five fire cadets in front of them.  Cadet one calls out &quot;One&quot; and cadet five calls out &quot;Two&quot;">
            <a:extLst>
              <a:ext uri="{FF2B5EF4-FFF2-40B4-BE49-F238E27FC236}">
                <a16:creationId xmlns:a16="http://schemas.microsoft.com/office/drawing/2014/main" id="{E619B37A-3081-B540-D1A5-9FCB20A5F194}"/>
              </a:ext>
            </a:extLst>
          </p:cNvPr>
          <p:cNvPicPr>
            <a:picLocks noChangeAspect="1"/>
          </p:cNvPicPr>
          <p:nvPr/>
        </p:nvPicPr>
        <p:blipFill>
          <a:blip r:embed="rId3"/>
          <a:stretch>
            <a:fillRect/>
          </a:stretch>
        </p:blipFill>
        <p:spPr>
          <a:xfrm flipH="1">
            <a:off x="4249922" y="3429000"/>
            <a:ext cx="1023838" cy="2741012"/>
          </a:xfrm>
          <a:prstGeom prst="rect">
            <a:avLst/>
          </a:prstGeom>
        </p:spPr>
      </p:pic>
      <p:grpSp>
        <p:nvGrpSpPr>
          <p:cNvPr id="7" name="Group 6">
            <a:extLst>
              <a:ext uri="{FF2B5EF4-FFF2-40B4-BE49-F238E27FC236}">
                <a16:creationId xmlns:a16="http://schemas.microsoft.com/office/drawing/2014/main" id="{6792A46E-2696-EDD5-2C0A-3F7582F13AA2}"/>
              </a:ext>
            </a:extLst>
          </p:cNvPr>
          <p:cNvGrpSpPr/>
          <p:nvPr/>
        </p:nvGrpSpPr>
        <p:grpSpPr>
          <a:xfrm>
            <a:off x="27935" y="1404444"/>
            <a:ext cx="8994323" cy="1529607"/>
            <a:chOff x="239413" y="2128803"/>
            <a:chExt cx="10370406" cy="1674105"/>
          </a:xfrm>
        </p:grpSpPr>
        <p:grpSp>
          <p:nvGrpSpPr>
            <p:cNvPr id="8" name="Group 7">
              <a:extLst>
                <a:ext uri="{FF2B5EF4-FFF2-40B4-BE49-F238E27FC236}">
                  <a16:creationId xmlns:a16="http://schemas.microsoft.com/office/drawing/2014/main" id="{8C7C6A42-7D21-6C80-9B7D-46EFAAA4AA57}"/>
                </a:ext>
              </a:extLst>
            </p:cNvPr>
            <p:cNvGrpSpPr/>
            <p:nvPr/>
          </p:nvGrpSpPr>
          <p:grpSpPr>
            <a:xfrm>
              <a:off x="239413" y="2128803"/>
              <a:ext cx="10370406" cy="1400357"/>
              <a:chOff x="519499" y="3154396"/>
              <a:chExt cx="10370406" cy="1400357"/>
            </a:xfrm>
          </p:grpSpPr>
          <p:grpSp>
            <p:nvGrpSpPr>
              <p:cNvPr id="14" name="Group 13">
                <a:extLst>
                  <a:ext uri="{FF2B5EF4-FFF2-40B4-BE49-F238E27FC236}">
                    <a16:creationId xmlns:a16="http://schemas.microsoft.com/office/drawing/2014/main" id="{145C4647-3417-96A5-002A-49F73CD423A8}"/>
                  </a:ext>
                </a:extLst>
              </p:cNvPr>
              <p:cNvGrpSpPr/>
              <p:nvPr/>
            </p:nvGrpSpPr>
            <p:grpSpPr>
              <a:xfrm>
                <a:off x="519499" y="3428999"/>
                <a:ext cx="10370406" cy="1125754"/>
                <a:chOff x="519499" y="3428999"/>
                <a:chExt cx="10370406" cy="1125754"/>
              </a:xfrm>
            </p:grpSpPr>
            <p:pic>
              <p:nvPicPr>
                <p:cNvPr id="34" name="Picture 33">
                  <a:extLst>
                    <a:ext uri="{FF2B5EF4-FFF2-40B4-BE49-F238E27FC236}">
                      <a16:creationId xmlns:a16="http://schemas.microsoft.com/office/drawing/2014/main" id="{C5EC3695-D162-8DBC-8CAC-A34092F333D2}"/>
                    </a:ext>
                  </a:extLst>
                </p:cNvPr>
                <p:cNvPicPr>
                  <a:picLocks noChangeAspect="1"/>
                </p:cNvPicPr>
                <p:nvPr/>
              </p:nvPicPr>
              <p:blipFill rotWithShape="1">
                <a:blip r:embed="rId4"/>
                <a:srcRect t="27044"/>
                <a:stretch/>
              </p:blipFill>
              <p:spPr>
                <a:xfrm>
                  <a:off x="519499" y="3428999"/>
                  <a:ext cx="8648700" cy="1125753"/>
                </a:xfrm>
                <a:prstGeom prst="rect">
                  <a:avLst/>
                </a:prstGeom>
              </p:spPr>
            </p:pic>
            <p:pic>
              <p:nvPicPr>
                <p:cNvPr id="35" name="Picture 34">
                  <a:extLst>
                    <a:ext uri="{FF2B5EF4-FFF2-40B4-BE49-F238E27FC236}">
                      <a16:creationId xmlns:a16="http://schemas.microsoft.com/office/drawing/2014/main" id="{0390C438-F36E-8326-C3F1-90DE953772B1}"/>
                    </a:ext>
                  </a:extLst>
                </p:cNvPr>
                <p:cNvPicPr>
                  <a:picLocks noChangeAspect="1"/>
                </p:cNvPicPr>
                <p:nvPr/>
              </p:nvPicPr>
              <p:blipFill rotWithShape="1">
                <a:blip r:embed="rId4"/>
                <a:srcRect l="29712" t="27043" r="54477"/>
                <a:stretch/>
              </p:blipFill>
              <p:spPr>
                <a:xfrm>
                  <a:off x="9522424" y="3428999"/>
                  <a:ext cx="1367481" cy="1125754"/>
                </a:xfrm>
                <a:prstGeom prst="rect">
                  <a:avLst/>
                </a:prstGeom>
              </p:spPr>
            </p:pic>
          </p:grpSp>
          <p:sp>
            <p:nvSpPr>
              <p:cNvPr id="15" name="TextBox 14">
                <a:extLst>
                  <a:ext uri="{FF2B5EF4-FFF2-40B4-BE49-F238E27FC236}">
                    <a16:creationId xmlns:a16="http://schemas.microsoft.com/office/drawing/2014/main" id="{79AB7180-A8F9-B19F-9464-E4FB1034C87D}"/>
                  </a:ext>
                </a:extLst>
              </p:cNvPr>
              <p:cNvSpPr txBox="1"/>
              <p:nvPr/>
            </p:nvSpPr>
            <p:spPr>
              <a:xfrm>
                <a:off x="1278416" y="3154396"/>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1</a:t>
                </a:r>
              </a:p>
            </p:txBody>
          </p:sp>
          <p:sp>
            <p:nvSpPr>
              <p:cNvPr id="30" name="TextBox 29">
                <a:extLst>
                  <a:ext uri="{FF2B5EF4-FFF2-40B4-BE49-F238E27FC236}">
                    <a16:creationId xmlns:a16="http://schemas.microsoft.com/office/drawing/2014/main" id="{64958FA6-7B1E-E077-D1C5-AF1739C97B80}"/>
                  </a:ext>
                </a:extLst>
              </p:cNvPr>
              <p:cNvSpPr txBox="1"/>
              <p:nvPr/>
            </p:nvSpPr>
            <p:spPr>
              <a:xfrm>
                <a:off x="9843701" y="3154396"/>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5</a:t>
                </a:r>
              </a:p>
            </p:txBody>
          </p:sp>
          <p:sp>
            <p:nvSpPr>
              <p:cNvPr id="31" name="TextBox 30">
                <a:extLst>
                  <a:ext uri="{FF2B5EF4-FFF2-40B4-BE49-F238E27FC236}">
                    <a16:creationId xmlns:a16="http://schemas.microsoft.com/office/drawing/2014/main" id="{74FD450E-8D15-BA6D-9571-05CED93F8BDA}"/>
                  </a:ext>
                </a:extLst>
              </p:cNvPr>
              <p:cNvSpPr txBox="1"/>
              <p:nvPr/>
            </p:nvSpPr>
            <p:spPr>
              <a:xfrm>
                <a:off x="5610482" y="3154396"/>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3</a:t>
                </a:r>
              </a:p>
            </p:txBody>
          </p:sp>
          <p:sp>
            <p:nvSpPr>
              <p:cNvPr id="32" name="TextBox 31">
                <a:extLst>
                  <a:ext uri="{FF2B5EF4-FFF2-40B4-BE49-F238E27FC236}">
                    <a16:creationId xmlns:a16="http://schemas.microsoft.com/office/drawing/2014/main" id="{180EC64A-8F84-963F-C813-5D3D0B650E92}"/>
                  </a:ext>
                </a:extLst>
              </p:cNvPr>
              <p:cNvSpPr txBox="1"/>
              <p:nvPr/>
            </p:nvSpPr>
            <p:spPr>
              <a:xfrm>
                <a:off x="7685898" y="3154396"/>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4</a:t>
                </a:r>
              </a:p>
            </p:txBody>
          </p:sp>
          <p:sp>
            <p:nvSpPr>
              <p:cNvPr id="33" name="TextBox 32">
                <a:extLst>
                  <a:ext uri="{FF2B5EF4-FFF2-40B4-BE49-F238E27FC236}">
                    <a16:creationId xmlns:a16="http://schemas.microsoft.com/office/drawing/2014/main" id="{183E421D-AF6D-420A-E08B-52B6A8C5DFD1}"/>
                  </a:ext>
                </a:extLst>
              </p:cNvPr>
              <p:cNvSpPr txBox="1"/>
              <p:nvPr/>
            </p:nvSpPr>
            <p:spPr>
              <a:xfrm>
                <a:off x="3444449" y="3156454"/>
                <a:ext cx="799071"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2</a:t>
                </a:r>
              </a:p>
            </p:txBody>
          </p:sp>
        </p:grpSp>
        <p:sp>
          <p:nvSpPr>
            <p:cNvPr id="9" name="TextBox 8">
              <a:extLst>
                <a:ext uri="{FF2B5EF4-FFF2-40B4-BE49-F238E27FC236}">
                  <a16:creationId xmlns:a16="http://schemas.microsoft.com/office/drawing/2014/main" id="{C6315CB7-597B-F3BC-139D-62DC810AF370}"/>
                </a:ext>
              </a:extLst>
            </p:cNvPr>
            <p:cNvSpPr txBox="1"/>
            <p:nvPr/>
          </p:nvSpPr>
          <p:spPr>
            <a:xfrm>
              <a:off x="1134516" y="3429001"/>
              <a:ext cx="662885" cy="370536"/>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“1”</a:t>
              </a:r>
            </a:p>
          </p:txBody>
        </p:sp>
        <p:sp>
          <p:nvSpPr>
            <p:cNvPr id="13" name="TextBox 12">
              <a:extLst>
                <a:ext uri="{FF2B5EF4-FFF2-40B4-BE49-F238E27FC236}">
                  <a16:creationId xmlns:a16="http://schemas.microsoft.com/office/drawing/2014/main" id="{277D2FAC-E8DE-1497-1872-BDAF8B57670B}"/>
                </a:ext>
              </a:extLst>
            </p:cNvPr>
            <p:cNvSpPr txBox="1"/>
            <p:nvPr/>
          </p:nvSpPr>
          <p:spPr>
            <a:xfrm>
              <a:off x="9650110" y="3432372"/>
              <a:ext cx="670866" cy="370536"/>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“2”</a:t>
              </a:r>
            </a:p>
          </p:txBody>
        </p:sp>
      </p:grpSp>
      <p:sp>
        <p:nvSpPr>
          <p:cNvPr id="3" name="Speech Bubble: Oval 2">
            <a:extLst>
              <a:ext uri="{FF2B5EF4-FFF2-40B4-BE49-F238E27FC236}">
                <a16:creationId xmlns:a16="http://schemas.microsoft.com/office/drawing/2014/main" id="{4AE5FFC6-EDAF-D73C-C781-E07B55571AE7}"/>
              </a:ext>
            </a:extLst>
          </p:cNvPr>
          <p:cNvSpPr/>
          <p:nvPr/>
        </p:nvSpPr>
        <p:spPr>
          <a:xfrm>
            <a:off x="5212493" y="2927334"/>
            <a:ext cx="3358019" cy="1003332"/>
          </a:xfrm>
          <a:prstGeom prst="wedgeEllipseCallout">
            <a:avLst>
              <a:gd name="adj1" fmla="val -56762"/>
              <a:gd name="adj2" fmla="val 39716"/>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47B02B21-0501-2192-DF80-F7DEB14A5EBA}"/>
              </a:ext>
            </a:extLst>
          </p:cNvPr>
          <p:cNvSpPr txBox="1"/>
          <p:nvPr/>
        </p:nvSpPr>
        <p:spPr>
          <a:xfrm>
            <a:off x="6034252" y="3244334"/>
            <a:ext cx="1714500" cy="369332"/>
          </a:xfrm>
          <a:prstGeom prst="rect">
            <a:avLst/>
          </a:prstGeom>
          <a:noFill/>
        </p:spPr>
        <p:txBody>
          <a:bodyPr wrap="square" rtlCol="0">
            <a:spAutoFit/>
          </a:bodyPr>
          <a:lstStyle/>
          <a:p>
            <a:r>
              <a:rPr lang="en-GB" b="1" dirty="0"/>
              <a:t>Crews number!</a:t>
            </a:r>
          </a:p>
        </p:txBody>
      </p:sp>
    </p:spTree>
    <p:extLst>
      <p:ext uri="{BB962C8B-B14F-4D97-AF65-F5344CB8AC3E}">
        <p14:creationId xmlns:p14="http://schemas.microsoft.com/office/powerpoint/2010/main" val="24160210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676B3-2746-0349-3367-CF2BCCBF24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FB493-F8A8-13FA-4A15-4988E9E91185}"/>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Formation of Squad – Squad Numbering and Falling In</a:t>
            </a:r>
            <a:endParaRPr lang="en-GB" b="1" dirty="0">
              <a:latin typeface="Arial" panose="020B0604020202020204" pitchFamily="34" charset="0"/>
              <a:ea typeface="Verdana"/>
              <a:cs typeface="Arial" panose="020B0604020202020204" pitchFamily="34" charset="0"/>
            </a:endParaRPr>
          </a:p>
        </p:txBody>
      </p:sp>
      <p:pic>
        <p:nvPicPr>
          <p:cNvPr id="40" name="Picture 39">
            <a:extLst>
              <a:ext uri="{FF2B5EF4-FFF2-40B4-BE49-F238E27FC236}">
                <a16:creationId xmlns:a16="http://schemas.microsoft.com/office/drawing/2014/main" id="{79B028F6-236E-23AB-0BAE-4FC4FEF71063}"/>
              </a:ext>
            </a:extLst>
          </p:cNvPr>
          <p:cNvPicPr>
            <a:picLocks noChangeAspect="1"/>
          </p:cNvPicPr>
          <p:nvPr/>
        </p:nvPicPr>
        <p:blipFill rotWithShape="1">
          <a:blip r:embed="rId3"/>
          <a:srcRect l="29712" t="27043" r="54477"/>
          <a:stretch/>
        </p:blipFill>
        <p:spPr>
          <a:xfrm>
            <a:off x="7512236" y="2093986"/>
            <a:ext cx="1367481" cy="1125754"/>
          </a:xfrm>
          <a:prstGeom prst="rect">
            <a:avLst/>
          </a:prstGeom>
        </p:spPr>
      </p:pic>
      <p:sp>
        <p:nvSpPr>
          <p:cNvPr id="42" name="TextBox 41">
            <a:extLst>
              <a:ext uri="{FF2B5EF4-FFF2-40B4-BE49-F238E27FC236}">
                <a16:creationId xmlns:a16="http://schemas.microsoft.com/office/drawing/2014/main" id="{8BAAE76C-7403-7E98-68ED-AF72919F7679}"/>
              </a:ext>
            </a:extLst>
          </p:cNvPr>
          <p:cNvSpPr txBox="1"/>
          <p:nvPr/>
        </p:nvSpPr>
        <p:spPr>
          <a:xfrm>
            <a:off x="7841749" y="1784208"/>
            <a:ext cx="708454" cy="338554"/>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5</a:t>
            </a:r>
          </a:p>
        </p:txBody>
      </p:sp>
      <p:pic>
        <p:nvPicPr>
          <p:cNvPr id="46" name="Picture 45" descr="Image shows the back of an instructor who is delivering the command &quot;Number 2 crew, stand at ease.  Number 1 crew, fall in 3 paces to the rear of and facing the equipment, crew fall in!&quot;&#10;">
            <a:extLst>
              <a:ext uri="{FF2B5EF4-FFF2-40B4-BE49-F238E27FC236}">
                <a16:creationId xmlns:a16="http://schemas.microsoft.com/office/drawing/2014/main" id="{F09BB591-EA85-521C-8339-366B505A4D86}"/>
              </a:ext>
            </a:extLst>
          </p:cNvPr>
          <p:cNvPicPr>
            <a:picLocks noChangeAspect="1"/>
          </p:cNvPicPr>
          <p:nvPr/>
        </p:nvPicPr>
        <p:blipFill>
          <a:blip r:embed="rId4"/>
          <a:stretch>
            <a:fillRect/>
          </a:stretch>
        </p:blipFill>
        <p:spPr>
          <a:xfrm flipH="1">
            <a:off x="4006661" y="3429000"/>
            <a:ext cx="1023838" cy="2741012"/>
          </a:xfrm>
          <a:prstGeom prst="rect">
            <a:avLst/>
          </a:prstGeom>
        </p:spPr>
      </p:pic>
      <p:grpSp>
        <p:nvGrpSpPr>
          <p:cNvPr id="3" name="Group 2">
            <a:extLst>
              <a:ext uri="{FF2B5EF4-FFF2-40B4-BE49-F238E27FC236}">
                <a16:creationId xmlns:a16="http://schemas.microsoft.com/office/drawing/2014/main" id="{173B8E2B-5BB8-FBF7-3648-58ECD28FF284}"/>
              </a:ext>
            </a:extLst>
          </p:cNvPr>
          <p:cNvGrpSpPr/>
          <p:nvPr/>
        </p:nvGrpSpPr>
        <p:grpSpPr>
          <a:xfrm>
            <a:off x="264283" y="1493779"/>
            <a:ext cx="1161210" cy="1725960"/>
            <a:chOff x="264283" y="1493779"/>
            <a:chExt cx="1161210" cy="1725960"/>
          </a:xfrm>
        </p:grpSpPr>
        <p:sp>
          <p:nvSpPr>
            <p:cNvPr id="41" name="TextBox 40">
              <a:extLst>
                <a:ext uri="{FF2B5EF4-FFF2-40B4-BE49-F238E27FC236}">
                  <a16:creationId xmlns:a16="http://schemas.microsoft.com/office/drawing/2014/main" id="{8DCD7FED-84FC-4D45-38A9-8E9A0CC4CECD}"/>
                </a:ext>
              </a:extLst>
            </p:cNvPr>
            <p:cNvSpPr txBox="1"/>
            <p:nvPr/>
          </p:nvSpPr>
          <p:spPr>
            <a:xfrm>
              <a:off x="472374" y="1751424"/>
              <a:ext cx="70845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No. 1</a:t>
              </a:r>
            </a:p>
          </p:txBody>
        </p:sp>
        <p:pic>
          <p:nvPicPr>
            <p:cNvPr id="49" name="Picture 48">
              <a:extLst>
                <a:ext uri="{FF2B5EF4-FFF2-40B4-BE49-F238E27FC236}">
                  <a16:creationId xmlns:a16="http://schemas.microsoft.com/office/drawing/2014/main" id="{2B483C45-18E4-162C-46C1-C5DE6FACC7B7}"/>
                </a:ext>
              </a:extLst>
            </p:cNvPr>
            <p:cNvPicPr>
              <a:picLocks noChangeAspect="1"/>
            </p:cNvPicPr>
            <p:nvPr/>
          </p:nvPicPr>
          <p:blipFill rotWithShape="1">
            <a:blip r:embed="rId3"/>
            <a:srcRect l="5959" t="27044" r="80614"/>
            <a:stretch/>
          </p:blipFill>
          <p:spPr>
            <a:xfrm>
              <a:off x="264283" y="2093986"/>
              <a:ext cx="1161210" cy="1125753"/>
            </a:xfrm>
            <a:prstGeom prst="rect">
              <a:avLst/>
            </a:prstGeom>
          </p:spPr>
        </p:pic>
        <p:sp>
          <p:nvSpPr>
            <p:cNvPr id="50" name="Arrow: Up 49">
              <a:extLst>
                <a:ext uri="{FF2B5EF4-FFF2-40B4-BE49-F238E27FC236}">
                  <a16:creationId xmlns:a16="http://schemas.microsoft.com/office/drawing/2014/main" id="{3E12DE5E-D64B-3AAD-5184-8A5B22E7633D}"/>
                </a:ext>
              </a:extLst>
            </p:cNvPr>
            <p:cNvSpPr/>
            <p:nvPr/>
          </p:nvSpPr>
          <p:spPr>
            <a:xfrm rot="16200000">
              <a:off x="703677" y="1350419"/>
              <a:ext cx="245847" cy="53256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cs typeface="Arial" panose="020B0604020202020204" pitchFamily="34" charset="0"/>
              </a:endParaRPr>
            </a:p>
          </p:txBody>
        </p:sp>
      </p:grpSp>
      <p:grpSp>
        <p:nvGrpSpPr>
          <p:cNvPr id="4" name="Group 3">
            <a:extLst>
              <a:ext uri="{FF2B5EF4-FFF2-40B4-BE49-F238E27FC236}">
                <a16:creationId xmlns:a16="http://schemas.microsoft.com/office/drawing/2014/main" id="{D1D9E3D2-AA08-0D65-B5AC-11C53763E40B}"/>
              </a:ext>
            </a:extLst>
          </p:cNvPr>
          <p:cNvGrpSpPr/>
          <p:nvPr/>
        </p:nvGrpSpPr>
        <p:grpSpPr>
          <a:xfrm>
            <a:off x="1742165" y="1243163"/>
            <a:ext cx="1441622" cy="1967432"/>
            <a:chOff x="1655558" y="1852515"/>
            <a:chExt cx="1441622" cy="1967432"/>
          </a:xfrm>
        </p:grpSpPr>
        <p:sp>
          <p:nvSpPr>
            <p:cNvPr id="45" name="TextBox 44">
              <a:extLst>
                <a:ext uri="{FF2B5EF4-FFF2-40B4-BE49-F238E27FC236}">
                  <a16:creationId xmlns:a16="http://schemas.microsoft.com/office/drawing/2014/main" id="{570DAA6C-85C0-8BFE-A609-91E46E0A2C73}"/>
                </a:ext>
              </a:extLst>
            </p:cNvPr>
            <p:cNvSpPr txBox="1"/>
            <p:nvPr/>
          </p:nvSpPr>
          <p:spPr>
            <a:xfrm>
              <a:off x="2038362" y="2351632"/>
              <a:ext cx="708454" cy="338554"/>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2</a:t>
              </a:r>
            </a:p>
          </p:txBody>
        </p:sp>
        <p:pic>
          <p:nvPicPr>
            <p:cNvPr id="47" name="Picture 46">
              <a:extLst>
                <a:ext uri="{FF2B5EF4-FFF2-40B4-BE49-F238E27FC236}">
                  <a16:creationId xmlns:a16="http://schemas.microsoft.com/office/drawing/2014/main" id="{945F8377-8D0B-ADCB-7ED8-49369A8614B8}"/>
                </a:ext>
              </a:extLst>
            </p:cNvPr>
            <p:cNvPicPr>
              <a:picLocks noChangeAspect="1"/>
            </p:cNvPicPr>
            <p:nvPr/>
          </p:nvPicPr>
          <p:blipFill rotWithShape="1">
            <a:blip r:embed="rId3"/>
            <a:srcRect l="29955" t="27044" r="53244"/>
            <a:stretch/>
          </p:blipFill>
          <p:spPr>
            <a:xfrm>
              <a:off x="1655558" y="2694194"/>
              <a:ext cx="1441622" cy="1125753"/>
            </a:xfrm>
            <a:prstGeom prst="rect">
              <a:avLst/>
            </a:prstGeom>
          </p:spPr>
        </p:pic>
        <p:sp>
          <p:nvSpPr>
            <p:cNvPr id="51" name="Arrow: Up 50">
              <a:extLst>
                <a:ext uri="{FF2B5EF4-FFF2-40B4-BE49-F238E27FC236}">
                  <a16:creationId xmlns:a16="http://schemas.microsoft.com/office/drawing/2014/main" id="{035F42D2-C641-0A42-8BEE-58D0A19F9C94}"/>
                </a:ext>
              </a:extLst>
            </p:cNvPr>
            <p:cNvSpPr/>
            <p:nvPr/>
          </p:nvSpPr>
          <p:spPr>
            <a:xfrm>
              <a:off x="2253445" y="1852515"/>
              <a:ext cx="245847" cy="53256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6C1EA871-51A0-11FA-392A-6E8D71456710}"/>
              </a:ext>
            </a:extLst>
          </p:cNvPr>
          <p:cNvGrpSpPr/>
          <p:nvPr/>
        </p:nvGrpSpPr>
        <p:grpSpPr>
          <a:xfrm>
            <a:off x="3216227" y="1540443"/>
            <a:ext cx="1525189" cy="1670152"/>
            <a:chOff x="3825717" y="2117011"/>
            <a:chExt cx="1525189" cy="1670152"/>
          </a:xfrm>
        </p:grpSpPr>
        <p:pic>
          <p:nvPicPr>
            <p:cNvPr id="48" name="Picture 47">
              <a:extLst>
                <a:ext uri="{FF2B5EF4-FFF2-40B4-BE49-F238E27FC236}">
                  <a16:creationId xmlns:a16="http://schemas.microsoft.com/office/drawing/2014/main" id="{CB41AC2A-9A85-E253-5C13-205514FB89E9}"/>
                </a:ext>
              </a:extLst>
            </p:cNvPr>
            <p:cNvPicPr>
              <a:picLocks noChangeAspect="1"/>
            </p:cNvPicPr>
            <p:nvPr/>
          </p:nvPicPr>
          <p:blipFill rotWithShape="1">
            <a:blip r:embed="rId3"/>
            <a:srcRect l="54144" t="27044" r="28221"/>
            <a:stretch>
              <a:fillRect/>
            </a:stretch>
          </p:blipFill>
          <p:spPr>
            <a:xfrm>
              <a:off x="3825717" y="2661410"/>
              <a:ext cx="1525189" cy="1125753"/>
            </a:xfrm>
            <a:prstGeom prst="rect">
              <a:avLst/>
            </a:prstGeom>
          </p:spPr>
        </p:pic>
        <p:grpSp>
          <p:nvGrpSpPr>
            <p:cNvPr id="6" name="Group 5">
              <a:extLst>
                <a:ext uri="{FF2B5EF4-FFF2-40B4-BE49-F238E27FC236}">
                  <a16:creationId xmlns:a16="http://schemas.microsoft.com/office/drawing/2014/main" id="{C4D0CC3C-FC6F-C853-0A15-F0EF8EC73AA5}"/>
                </a:ext>
              </a:extLst>
            </p:cNvPr>
            <p:cNvGrpSpPr/>
            <p:nvPr/>
          </p:nvGrpSpPr>
          <p:grpSpPr>
            <a:xfrm>
              <a:off x="4303622" y="2117011"/>
              <a:ext cx="708454" cy="573175"/>
              <a:chOff x="4303622" y="2117011"/>
              <a:chExt cx="708454" cy="573175"/>
            </a:xfrm>
          </p:grpSpPr>
          <p:sp>
            <p:nvSpPr>
              <p:cNvPr id="43" name="TextBox 42">
                <a:extLst>
                  <a:ext uri="{FF2B5EF4-FFF2-40B4-BE49-F238E27FC236}">
                    <a16:creationId xmlns:a16="http://schemas.microsoft.com/office/drawing/2014/main" id="{CF4D9C00-B1E4-1132-3F81-3EC1F061EA9C}"/>
                  </a:ext>
                </a:extLst>
              </p:cNvPr>
              <p:cNvSpPr txBox="1"/>
              <p:nvPr/>
            </p:nvSpPr>
            <p:spPr>
              <a:xfrm>
                <a:off x="4303622" y="2351632"/>
                <a:ext cx="70845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No. 3</a:t>
                </a:r>
              </a:p>
            </p:txBody>
          </p:sp>
          <p:sp>
            <p:nvSpPr>
              <p:cNvPr id="52" name="Arrow: Up 51">
                <a:extLst>
                  <a:ext uri="{FF2B5EF4-FFF2-40B4-BE49-F238E27FC236}">
                    <a16:creationId xmlns:a16="http://schemas.microsoft.com/office/drawing/2014/main" id="{8D0AC6CE-D84D-A10B-BCDE-D71D47D76EAE}"/>
                  </a:ext>
                </a:extLst>
              </p:cNvPr>
              <p:cNvSpPr/>
              <p:nvPr/>
            </p:nvSpPr>
            <p:spPr>
              <a:xfrm rot="16200000">
                <a:off x="4511511" y="1973651"/>
                <a:ext cx="245847" cy="53256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8" name="Group 7">
            <a:extLst>
              <a:ext uri="{FF2B5EF4-FFF2-40B4-BE49-F238E27FC236}">
                <a16:creationId xmlns:a16="http://schemas.microsoft.com/office/drawing/2014/main" id="{31D31976-6D16-9E6F-4AB3-43E29570205C}"/>
              </a:ext>
            </a:extLst>
          </p:cNvPr>
          <p:cNvGrpSpPr/>
          <p:nvPr/>
        </p:nvGrpSpPr>
        <p:grpSpPr>
          <a:xfrm>
            <a:off x="4773856" y="1540442"/>
            <a:ext cx="1829856" cy="1680325"/>
            <a:chOff x="5961778" y="2106838"/>
            <a:chExt cx="1829856" cy="1680325"/>
          </a:xfrm>
        </p:grpSpPr>
        <p:pic>
          <p:nvPicPr>
            <p:cNvPr id="9" name="Picture 8">
              <a:extLst>
                <a:ext uri="{FF2B5EF4-FFF2-40B4-BE49-F238E27FC236}">
                  <a16:creationId xmlns:a16="http://schemas.microsoft.com/office/drawing/2014/main" id="{9115BC03-F75C-FF22-BA83-87AD92152344}"/>
                </a:ext>
              </a:extLst>
            </p:cNvPr>
            <p:cNvPicPr>
              <a:picLocks noChangeAspect="1"/>
            </p:cNvPicPr>
            <p:nvPr/>
          </p:nvPicPr>
          <p:blipFill rotWithShape="1">
            <a:blip r:embed="rId3"/>
            <a:srcRect l="78842" t="27044"/>
            <a:stretch>
              <a:fillRect/>
            </a:stretch>
          </p:blipFill>
          <p:spPr>
            <a:xfrm>
              <a:off x="5961778" y="2661410"/>
              <a:ext cx="1829856" cy="1125753"/>
            </a:xfrm>
            <a:prstGeom prst="rect">
              <a:avLst/>
            </a:prstGeom>
          </p:spPr>
        </p:pic>
        <p:grpSp>
          <p:nvGrpSpPr>
            <p:cNvPr id="10" name="Group 9">
              <a:extLst>
                <a:ext uri="{FF2B5EF4-FFF2-40B4-BE49-F238E27FC236}">
                  <a16:creationId xmlns:a16="http://schemas.microsoft.com/office/drawing/2014/main" id="{A86C2757-7C59-2704-DBEC-814BC7D6BDB9}"/>
                </a:ext>
              </a:extLst>
            </p:cNvPr>
            <p:cNvGrpSpPr/>
            <p:nvPr/>
          </p:nvGrpSpPr>
          <p:grpSpPr>
            <a:xfrm>
              <a:off x="6256245" y="2106838"/>
              <a:ext cx="708454" cy="583348"/>
              <a:chOff x="6256245" y="2106838"/>
              <a:chExt cx="708454" cy="583348"/>
            </a:xfrm>
          </p:grpSpPr>
          <p:sp>
            <p:nvSpPr>
              <p:cNvPr id="12" name="TextBox 11">
                <a:extLst>
                  <a:ext uri="{FF2B5EF4-FFF2-40B4-BE49-F238E27FC236}">
                    <a16:creationId xmlns:a16="http://schemas.microsoft.com/office/drawing/2014/main" id="{E7B16D8D-C152-21DB-557B-42BC6994709F}"/>
                  </a:ext>
                </a:extLst>
              </p:cNvPr>
              <p:cNvSpPr txBox="1"/>
              <p:nvPr/>
            </p:nvSpPr>
            <p:spPr>
              <a:xfrm>
                <a:off x="6256245" y="2351632"/>
                <a:ext cx="70845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No. 4</a:t>
                </a:r>
              </a:p>
            </p:txBody>
          </p:sp>
          <p:sp>
            <p:nvSpPr>
              <p:cNvPr id="14" name="Arrow: Up 13">
                <a:extLst>
                  <a:ext uri="{FF2B5EF4-FFF2-40B4-BE49-F238E27FC236}">
                    <a16:creationId xmlns:a16="http://schemas.microsoft.com/office/drawing/2014/main" id="{0AC90362-BCA1-5308-FAE1-986E5C0C7CE9}"/>
                  </a:ext>
                </a:extLst>
              </p:cNvPr>
              <p:cNvSpPr/>
              <p:nvPr/>
            </p:nvSpPr>
            <p:spPr>
              <a:xfrm rot="16200000">
                <a:off x="6487548" y="1963478"/>
                <a:ext cx="245847" cy="53256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5" name="Speech Bubble: Oval 4">
            <a:extLst>
              <a:ext uri="{FF2B5EF4-FFF2-40B4-BE49-F238E27FC236}">
                <a16:creationId xmlns:a16="http://schemas.microsoft.com/office/drawing/2014/main" id="{71C1D458-44DB-791F-B79D-FED706E94F90}"/>
              </a:ext>
            </a:extLst>
          </p:cNvPr>
          <p:cNvSpPr/>
          <p:nvPr/>
        </p:nvSpPr>
        <p:spPr>
          <a:xfrm>
            <a:off x="5339493" y="3517900"/>
            <a:ext cx="3358019" cy="2235200"/>
          </a:xfrm>
          <a:prstGeom prst="wedgeEllipseCallout">
            <a:avLst>
              <a:gd name="adj1" fmla="val -64704"/>
              <a:gd name="adj2" fmla="val -29902"/>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6AEB5385-C413-0EAC-9990-308D87FF2C77}"/>
              </a:ext>
            </a:extLst>
          </p:cNvPr>
          <p:cNvSpPr txBox="1"/>
          <p:nvPr/>
        </p:nvSpPr>
        <p:spPr>
          <a:xfrm>
            <a:off x="5816600" y="3751034"/>
            <a:ext cx="2423134" cy="1754326"/>
          </a:xfrm>
          <a:prstGeom prst="rect">
            <a:avLst/>
          </a:prstGeom>
          <a:noFill/>
        </p:spPr>
        <p:txBody>
          <a:bodyPr wrap="square" rtlCol="0">
            <a:spAutoFit/>
          </a:bodyPr>
          <a:lstStyle/>
          <a:p>
            <a:r>
              <a:rPr lang="en-GB" b="1" dirty="0"/>
              <a:t>Number 2 crew, stand at ease.  Number 1 crew, fall in 3 paces to the rear of and facing the equipment, crew fall in!</a:t>
            </a:r>
          </a:p>
        </p:txBody>
      </p:sp>
    </p:spTree>
    <p:extLst>
      <p:ext uri="{BB962C8B-B14F-4D97-AF65-F5344CB8AC3E}">
        <p14:creationId xmlns:p14="http://schemas.microsoft.com/office/powerpoint/2010/main" val="13769232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5BA0C-9684-D225-6337-27C69352C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2D43D9-E3E5-6D0A-FF75-BB89E49BA239}"/>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Formation of Squad – Squad Numbering and Falling In</a:t>
            </a:r>
            <a:endParaRPr lang="en-GB" b="1"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57AB9A5-EE40-7B9C-20E8-30B609937928}"/>
              </a:ext>
            </a:extLst>
          </p:cNvPr>
          <p:cNvPicPr>
            <a:picLocks noChangeAspect="1"/>
          </p:cNvPicPr>
          <p:nvPr/>
        </p:nvPicPr>
        <p:blipFill rotWithShape="1">
          <a:blip r:embed="rId3"/>
          <a:srcRect l="29712" t="27043" r="54477"/>
          <a:stretch/>
        </p:blipFill>
        <p:spPr>
          <a:xfrm>
            <a:off x="7354639" y="1939027"/>
            <a:ext cx="1367481" cy="1125754"/>
          </a:xfrm>
          <a:prstGeom prst="rect">
            <a:avLst/>
          </a:prstGeom>
        </p:spPr>
      </p:pic>
      <p:pic>
        <p:nvPicPr>
          <p:cNvPr id="4" name="Picture 3" descr="Image shows the back of an instructor who is observing four fire cadets &quot;Falling In&quot;, with Cadet two having stepped back and joined the end of the crew behind cadet four.  Cadet five or Crew two is standing at ease.">
            <a:extLst>
              <a:ext uri="{FF2B5EF4-FFF2-40B4-BE49-F238E27FC236}">
                <a16:creationId xmlns:a16="http://schemas.microsoft.com/office/drawing/2014/main" id="{42C21AD6-23A2-A58B-0D9B-A5035C4B17B3}"/>
              </a:ext>
            </a:extLst>
          </p:cNvPr>
          <p:cNvPicPr>
            <a:picLocks noChangeAspect="1"/>
          </p:cNvPicPr>
          <p:nvPr/>
        </p:nvPicPr>
        <p:blipFill>
          <a:blip r:embed="rId4"/>
          <a:stretch>
            <a:fillRect/>
          </a:stretch>
        </p:blipFill>
        <p:spPr>
          <a:xfrm flipH="1">
            <a:off x="4060081" y="3325091"/>
            <a:ext cx="1023838" cy="2741012"/>
          </a:xfrm>
          <a:prstGeom prst="rect">
            <a:avLst/>
          </a:prstGeom>
        </p:spPr>
      </p:pic>
      <p:pic>
        <p:nvPicPr>
          <p:cNvPr id="6" name="Picture 5">
            <a:extLst>
              <a:ext uri="{FF2B5EF4-FFF2-40B4-BE49-F238E27FC236}">
                <a16:creationId xmlns:a16="http://schemas.microsoft.com/office/drawing/2014/main" id="{839DC2C9-A84E-E35E-92A1-ED3E7A15EF29}"/>
              </a:ext>
            </a:extLst>
          </p:cNvPr>
          <p:cNvPicPr>
            <a:picLocks noChangeAspect="1"/>
          </p:cNvPicPr>
          <p:nvPr/>
        </p:nvPicPr>
        <p:blipFill rotWithShape="1">
          <a:blip r:embed="rId3"/>
          <a:srcRect l="29955" t="27044" r="53244"/>
          <a:stretch/>
        </p:blipFill>
        <p:spPr>
          <a:xfrm>
            <a:off x="1738961" y="1145280"/>
            <a:ext cx="1441622" cy="1125753"/>
          </a:xfrm>
          <a:prstGeom prst="rect">
            <a:avLst/>
          </a:prstGeom>
        </p:spPr>
      </p:pic>
      <p:pic>
        <p:nvPicPr>
          <p:cNvPr id="7" name="Picture 6">
            <a:extLst>
              <a:ext uri="{FF2B5EF4-FFF2-40B4-BE49-F238E27FC236}">
                <a16:creationId xmlns:a16="http://schemas.microsoft.com/office/drawing/2014/main" id="{C30F9516-F4EF-32F5-8DF0-13524457610B}"/>
              </a:ext>
            </a:extLst>
          </p:cNvPr>
          <p:cNvPicPr>
            <a:picLocks noChangeAspect="1"/>
          </p:cNvPicPr>
          <p:nvPr/>
        </p:nvPicPr>
        <p:blipFill rotWithShape="1">
          <a:blip r:embed="rId3"/>
          <a:srcRect l="56220" t="26752" r="28848" b="637"/>
          <a:stretch>
            <a:fillRect/>
          </a:stretch>
        </p:blipFill>
        <p:spPr>
          <a:xfrm>
            <a:off x="612764" y="1939027"/>
            <a:ext cx="1291484" cy="1120438"/>
          </a:xfrm>
          <a:prstGeom prst="rect">
            <a:avLst/>
          </a:prstGeom>
        </p:spPr>
      </p:pic>
      <p:pic>
        <p:nvPicPr>
          <p:cNvPr id="8" name="Picture 7">
            <a:extLst>
              <a:ext uri="{FF2B5EF4-FFF2-40B4-BE49-F238E27FC236}">
                <a16:creationId xmlns:a16="http://schemas.microsoft.com/office/drawing/2014/main" id="{658A4115-8378-7594-B20E-7F370A1452B1}"/>
              </a:ext>
            </a:extLst>
          </p:cNvPr>
          <p:cNvPicPr>
            <a:picLocks noChangeAspect="1"/>
          </p:cNvPicPr>
          <p:nvPr/>
        </p:nvPicPr>
        <p:blipFill rotWithShape="1">
          <a:blip r:embed="rId3"/>
          <a:srcRect l="5959" t="27044" r="80614"/>
          <a:stretch/>
        </p:blipFill>
        <p:spPr>
          <a:xfrm>
            <a:off x="642756" y="3654696"/>
            <a:ext cx="1161210" cy="1125753"/>
          </a:xfrm>
          <a:prstGeom prst="rect">
            <a:avLst/>
          </a:prstGeom>
        </p:spPr>
      </p:pic>
      <p:sp>
        <p:nvSpPr>
          <p:cNvPr id="9" name="Arrow: Up 8">
            <a:extLst>
              <a:ext uri="{FF2B5EF4-FFF2-40B4-BE49-F238E27FC236}">
                <a16:creationId xmlns:a16="http://schemas.microsoft.com/office/drawing/2014/main" id="{9622A463-F948-1B9E-B406-AD4847EC0A72}"/>
              </a:ext>
            </a:extLst>
          </p:cNvPr>
          <p:cNvSpPr/>
          <p:nvPr/>
        </p:nvSpPr>
        <p:spPr>
          <a:xfrm rot="16200000">
            <a:off x="2262796" y="2797498"/>
            <a:ext cx="232351" cy="52657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Up 9">
            <a:extLst>
              <a:ext uri="{FF2B5EF4-FFF2-40B4-BE49-F238E27FC236}">
                <a16:creationId xmlns:a16="http://schemas.microsoft.com/office/drawing/2014/main" id="{43585FC8-C90D-E9D9-E9AF-343D65344D69}"/>
              </a:ext>
            </a:extLst>
          </p:cNvPr>
          <p:cNvSpPr/>
          <p:nvPr/>
        </p:nvSpPr>
        <p:spPr>
          <a:xfrm rot="10800000">
            <a:off x="1891101" y="3954283"/>
            <a:ext cx="232351" cy="52657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8363095E-F869-7834-D60D-815FC12FB115}"/>
              </a:ext>
            </a:extLst>
          </p:cNvPr>
          <p:cNvSpPr txBox="1"/>
          <p:nvPr/>
        </p:nvSpPr>
        <p:spPr>
          <a:xfrm>
            <a:off x="2026856" y="947576"/>
            <a:ext cx="478034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No. 2 – steps back and joins the end of the crew</a:t>
            </a:r>
          </a:p>
        </p:txBody>
      </p:sp>
      <p:pic>
        <p:nvPicPr>
          <p:cNvPr id="12" name="Picture 11">
            <a:extLst>
              <a:ext uri="{FF2B5EF4-FFF2-40B4-BE49-F238E27FC236}">
                <a16:creationId xmlns:a16="http://schemas.microsoft.com/office/drawing/2014/main" id="{977AEF4B-483F-A9EB-A070-B110E8740CA3}"/>
              </a:ext>
            </a:extLst>
          </p:cNvPr>
          <p:cNvPicPr>
            <a:picLocks noChangeAspect="1"/>
          </p:cNvPicPr>
          <p:nvPr/>
        </p:nvPicPr>
        <p:blipFill rotWithShape="1">
          <a:blip r:embed="rId3"/>
          <a:srcRect l="79976" t="26752" r="6356" b="1568"/>
          <a:stretch>
            <a:fillRect/>
          </a:stretch>
        </p:blipFill>
        <p:spPr>
          <a:xfrm>
            <a:off x="3019344" y="1939027"/>
            <a:ext cx="1182088" cy="1106074"/>
          </a:xfrm>
          <a:prstGeom prst="rect">
            <a:avLst/>
          </a:prstGeom>
        </p:spPr>
      </p:pic>
      <p:sp>
        <p:nvSpPr>
          <p:cNvPr id="5" name="TextBox 4">
            <a:extLst>
              <a:ext uri="{FF2B5EF4-FFF2-40B4-BE49-F238E27FC236}">
                <a16:creationId xmlns:a16="http://schemas.microsoft.com/office/drawing/2014/main" id="{9C3004C8-2AB1-8EA0-843C-A66693045FDC}"/>
              </a:ext>
            </a:extLst>
          </p:cNvPr>
          <p:cNvSpPr txBox="1"/>
          <p:nvPr/>
        </p:nvSpPr>
        <p:spPr>
          <a:xfrm>
            <a:off x="54590" y="4045671"/>
            <a:ext cx="70845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No. 1</a:t>
            </a:r>
          </a:p>
        </p:txBody>
      </p:sp>
      <p:sp>
        <p:nvSpPr>
          <p:cNvPr id="13" name="TextBox 12">
            <a:extLst>
              <a:ext uri="{FF2B5EF4-FFF2-40B4-BE49-F238E27FC236}">
                <a16:creationId xmlns:a16="http://schemas.microsoft.com/office/drawing/2014/main" id="{20A68144-B358-0C7C-10A1-938173992C31}"/>
              </a:ext>
            </a:extLst>
          </p:cNvPr>
          <p:cNvSpPr txBox="1"/>
          <p:nvPr/>
        </p:nvSpPr>
        <p:spPr>
          <a:xfrm>
            <a:off x="67653" y="2329969"/>
            <a:ext cx="70845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No. 3</a:t>
            </a:r>
          </a:p>
        </p:txBody>
      </p:sp>
      <p:sp>
        <p:nvSpPr>
          <p:cNvPr id="14" name="TextBox 13">
            <a:extLst>
              <a:ext uri="{FF2B5EF4-FFF2-40B4-BE49-F238E27FC236}">
                <a16:creationId xmlns:a16="http://schemas.microsoft.com/office/drawing/2014/main" id="{2DD86616-D71B-0383-DBC4-6486C0F0571C}"/>
              </a:ext>
            </a:extLst>
          </p:cNvPr>
          <p:cNvSpPr txBox="1"/>
          <p:nvPr/>
        </p:nvSpPr>
        <p:spPr>
          <a:xfrm>
            <a:off x="3282822" y="1659037"/>
            <a:ext cx="70845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No. 4</a:t>
            </a:r>
          </a:p>
        </p:txBody>
      </p:sp>
    </p:spTree>
    <p:extLst>
      <p:ext uri="{BB962C8B-B14F-4D97-AF65-F5344CB8AC3E}">
        <p14:creationId xmlns:p14="http://schemas.microsoft.com/office/powerpoint/2010/main" val="13013307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0F4BB-A5C5-DA3F-5EE2-45CF21484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7F4D81-253C-EA42-A61A-039FA828A80F}"/>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Formation of Squad – Squad Numbering and Falling In</a:t>
            </a:r>
            <a:endParaRPr lang="en-GB" dirty="0">
              <a:solidFill>
                <a:srgbClr val="0000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43C099B2-24AE-2A5B-C86B-50CFBFDF759E}"/>
              </a:ext>
            </a:extLst>
          </p:cNvPr>
          <p:cNvPicPr>
            <a:picLocks noChangeAspect="1"/>
          </p:cNvPicPr>
          <p:nvPr/>
        </p:nvPicPr>
        <p:blipFill rotWithShape="1">
          <a:blip r:embed="rId3"/>
          <a:srcRect l="29712" t="27043" r="54477"/>
          <a:stretch/>
        </p:blipFill>
        <p:spPr>
          <a:xfrm>
            <a:off x="7670477" y="1135913"/>
            <a:ext cx="1367481" cy="1125754"/>
          </a:xfrm>
          <a:prstGeom prst="rect">
            <a:avLst/>
          </a:prstGeom>
        </p:spPr>
      </p:pic>
      <p:pic>
        <p:nvPicPr>
          <p:cNvPr id="12" name="Picture 11" descr="Image shows the back of an instructor with Crew one fell in to the left of screen and facing their equipment of one branch, three hoses and one standpipe, key and bar.  Number five or Crew two is still at ease to the right of screen.">
            <a:extLst>
              <a:ext uri="{FF2B5EF4-FFF2-40B4-BE49-F238E27FC236}">
                <a16:creationId xmlns:a16="http://schemas.microsoft.com/office/drawing/2014/main" id="{97060584-99A6-B1E9-0DA3-062D45E9A4A4}"/>
              </a:ext>
            </a:extLst>
          </p:cNvPr>
          <p:cNvPicPr>
            <a:picLocks noChangeAspect="1"/>
          </p:cNvPicPr>
          <p:nvPr/>
        </p:nvPicPr>
        <p:blipFill>
          <a:blip r:embed="rId4"/>
          <a:stretch>
            <a:fillRect/>
          </a:stretch>
        </p:blipFill>
        <p:spPr>
          <a:xfrm flipH="1">
            <a:off x="5156228" y="3429000"/>
            <a:ext cx="1023838" cy="2741012"/>
          </a:xfrm>
          <a:prstGeom prst="rect">
            <a:avLst/>
          </a:prstGeom>
        </p:spPr>
      </p:pic>
      <p:pic>
        <p:nvPicPr>
          <p:cNvPr id="13" name="Picture 12">
            <a:extLst>
              <a:ext uri="{FF2B5EF4-FFF2-40B4-BE49-F238E27FC236}">
                <a16:creationId xmlns:a16="http://schemas.microsoft.com/office/drawing/2014/main" id="{1E7D404A-C2B0-E532-9BC7-7752970F77FD}"/>
              </a:ext>
            </a:extLst>
          </p:cNvPr>
          <p:cNvPicPr>
            <a:picLocks noChangeAspect="1"/>
          </p:cNvPicPr>
          <p:nvPr/>
        </p:nvPicPr>
        <p:blipFill rotWithShape="1">
          <a:blip r:embed="rId3"/>
          <a:srcRect l="29955" t="27044" r="53244"/>
          <a:stretch/>
        </p:blipFill>
        <p:spPr>
          <a:xfrm>
            <a:off x="114456" y="1104877"/>
            <a:ext cx="1441622" cy="1125753"/>
          </a:xfrm>
          <a:prstGeom prst="rect">
            <a:avLst/>
          </a:prstGeom>
        </p:spPr>
      </p:pic>
      <p:pic>
        <p:nvPicPr>
          <p:cNvPr id="14" name="Picture 13">
            <a:extLst>
              <a:ext uri="{FF2B5EF4-FFF2-40B4-BE49-F238E27FC236}">
                <a16:creationId xmlns:a16="http://schemas.microsoft.com/office/drawing/2014/main" id="{2AC83674-DB3C-7233-A3CD-AF94F1765F0E}"/>
              </a:ext>
            </a:extLst>
          </p:cNvPr>
          <p:cNvPicPr>
            <a:picLocks noChangeAspect="1"/>
          </p:cNvPicPr>
          <p:nvPr/>
        </p:nvPicPr>
        <p:blipFill rotWithShape="1">
          <a:blip r:embed="rId3"/>
          <a:srcRect l="55848" t="27044" r="29187"/>
          <a:stretch/>
        </p:blipFill>
        <p:spPr>
          <a:xfrm>
            <a:off x="109957" y="3505555"/>
            <a:ext cx="1294255" cy="1125753"/>
          </a:xfrm>
          <a:prstGeom prst="rect">
            <a:avLst/>
          </a:prstGeom>
        </p:spPr>
      </p:pic>
      <p:pic>
        <p:nvPicPr>
          <p:cNvPr id="15" name="Picture 14">
            <a:extLst>
              <a:ext uri="{FF2B5EF4-FFF2-40B4-BE49-F238E27FC236}">
                <a16:creationId xmlns:a16="http://schemas.microsoft.com/office/drawing/2014/main" id="{D2898BD5-4211-88BF-DB8C-AD2D10145AA8}"/>
              </a:ext>
            </a:extLst>
          </p:cNvPr>
          <p:cNvPicPr>
            <a:picLocks noChangeAspect="1"/>
          </p:cNvPicPr>
          <p:nvPr/>
        </p:nvPicPr>
        <p:blipFill rotWithShape="1">
          <a:blip r:embed="rId3"/>
          <a:srcRect l="5959" t="27044" r="80614"/>
          <a:stretch/>
        </p:blipFill>
        <p:spPr>
          <a:xfrm>
            <a:off x="176480" y="4630588"/>
            <a:ext cx="1161210" cy="1125753"/>
          </a:xfrm>
          <a:prstGeom prst="rect">
            <a:avLst/>
          </a:prstGeom>
        </p:spPr>
      </p:pic>
      <p:pic>
        <p:nvPicPr>
          <p:cNvPr id="16" name="Picture 15">
            <a:extLst>
              <a:ext uri="{FF2B5EF4-FFF2-40B4-BE49-F238E27FC236}">
                <a16:creationId xmlns:a16="http://schemas.microsoft.com/office/drawing/2014/main" id="{D101DCD4-3A0C-5524-EFF2-77FF06FF5A1E}"/>
              </a:ext>
            </a:extLst>
          </p:cNvPr>
          <p:cNvPicPr>
            <a:picLocks noChangeAspect="1"/>
          </p:cNvPicPr>
          <p:nvPr/>
        </p:nvPicPr>
        <p:blipFill rotWithShape="1">
          <a:blip r:embed="rId3"/>
          <a:srcRect l="78884" t="27044" r="6259"/>
          <a:stretch/>
        </p:blipFill>
        <p:spPr>
          <a:xfrm>
            <a:off x="44721" y="2275655"/>
            <a:ext cx="1284950" cy="1125753"/>
          </a:xfrm>
          <a:prstGeom prst="rect">
            <a:avLst/>
          </a:prstGeom>
        </p:spPr>
      </p:pic>
      <p:pic>
        <p:nvPicPr>
          <p:cNvPr id="17" name="Picture 16">
            <a:extLst>
              <a:ext uri="{FF2B5EF4-FFF2-40B4-BE49-F238E27FC236}">
                <a16:creationId xmlns:a16="http://schemas.microsoft.com/office/drawing/2014/main" id="{936F1FB3-91C7-EEA5-37B4-C6DC19B7B5E2}"/>
              </a:ext>
            </a:extLst>
          </p:cNvPr>
          <p:cNvPicPr>
            <a:picLocks noChangeAspect="1"/>
          </p:cNvPicPr>
          <p:nvPr/>
        </p:nvPicPr>
        <p:blipFill>
          <a:blip r:embed="rId5"/>
          <a:srcRect l="13839" r="16582"/>
          <a:stretch>
            <a:fillRect/>
          </a:stretch>
        </p:blipFill>
        <p:spPr>
          <a:xfrm rot="5400000">
            <a:off x="1516117" y="3486633"/>
            <a:ext cx="2653097" cy="841929"/>
          </a:xfrm>
          <a:prstGeom prst="rect">
            <a:avLst/>
          </a:prstGeom>
        </p:spPr>
      </p:pic>
      <p:sp>
        <p:nvSpPr>
          <p:cNvPr id="18" name="Arrow: Up 17">
            <a:extLst>
              <a:ext uri="{FF2B5EF4-FFF2-40B4-BE49-F238E27FC236}">
                <a16:creationId xmlns:a16="http://schemas.microsoft.com/office/drawing/2014/main" id="{C9212BDF-068F-B2F1-2356-E3508B5694EC}"/>
              </a:ext>
            </a:extLst>
          </p:cNvPr>
          <p:cNvSpPr/>
          <p:nvPr/>
        </p:nvSpPr>
        <p:spPr>
          <a:xfrm rot="10800000">
            <a:off x="1401818" y="3088869"/>
            <a:ext cx="232351" cy="52657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3089CCE-E77B-3207-A814-C2297D38C633}"/>
              </a:ext>
            </a:extLst>
          </p:cNvPr>
          <p:cNvSpPr txBox="1"/>
          <p:nvPr/>
        </p:nvSpPr>
        <p:spPr>
          <a:xfrm>
            <a:off x="1208211" y="5010376"/>
            <a:ext cx="708454" cy="338554"/>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No. 1</a:t>
            </a:r>
          </a:p>
        </p:txBody>
      </p:sp>
      <p:sp>
        <p:nvSpPr>
          <p:cNvPr id="6" name="TextBox 5">
            <a:extLst>
              <a:ext uri="{FF2B5EF4-FFF2-40B4-BE49-F238E27FC236}">
                <a16:creationId xmlns:a16="http://schemas.microsoft.com/office/drawing/2014/main" id="{C0A8E2E6-5CEA-D24E-35B3-A1302B3B1798}"/>
              </a:ext>
            </a:extLst>
          </p:cNvPr>
          <p:cNvSpPr txBox="1"/>
          <p:nvPr/>
        </p:nvSpPr>
        <p:spPr>
          <a:xfrm>
            <a:off x="1208211" y="3891903"/>
            <a:ext cx="708454" cy="338554"/>
          </a:xfrm>
          <a:prstGeom prst="rect">
            <a:avLst/>
          </a:prstGeom>
          <a:noFill/>
        </p:spPr>
        <p:txBody>
          <a:bodyPr wrap="square" lIns="91440" tIns="45720" rIns="91440" bIns="45720" rtlCol="0" anchor="t">
            <a:spAutoFit/>
          </a:bodyPr>
          <a:lstStyle/>
          <a:p>
            <a:r>
              <a:rPr lang="en-GB" sz="1600">
                <a:latin typeface="Arial" panose="020B0604020202020204" pitchFamily="34" charset="0"/>
                <a:cs typeface="Arial" panose="020B0604020202020204" pitchFamily="34" charset="0"/>
              </a:rPr>
              <a:t>No. 3</a:t>
            </a:r>
          </a:p>
        </p:txBody>
      </p:sp>
      <p:sp>
        <p:nvSpPr>
          <p:cNvPr id="7" name="TextBox 6">
            <a:extLst>
              <a:ext uri="{FF2B5EF4-FFF2-40B4-BE49-F238E27FC236}">
                <a16:creationId xmlns:a16="http://schemas.microsoft.com/office/drawing/2014/main" id="{DAA17667-EE0D-9667-5008-D815D535C0A8}"/>
              </a:ext>
            </a:extLst>
          </p:cNvPr>
          <p:cNvSpPr txBox="1"/>
          <p:nvPr/>
        </p:nvSpPr>
        <p:spPr>
          <a:xfrm>
            <a:off x="1208210" y="2655697"/>
            <a:ext cx="708454" cy="338554"/>
          </a:xfrm>
          <a:prstGeom prst="rect">
            <a:avLst/>
          </a:prstGeom>
          <a:noFill/>
        </p:spPr>
        <p:txBody>
          <a:bodyPr wrap="square" lIns="91440" tIns="45720" rIns="91440" bIns="45720" rtlCol="0" anchor="t">
            <a:spAutoFit/>
          </a:bodyPr>
          <a:lstStyle/>
          <a:p>
            <a:r>
              <a:rPr lang="en-GB" sz="1600">
                <a:latin typeface="Arial" panose="020B0604020202020204" pitchFamily="34" charset="0"/>
                <a:cs typeface="Arial" panose="020B0604020202020204" pitchFamily="34" charset="0"/>
              </a:rPr>
              <a:t>No. 4</a:t>
            </a:r>
          </a:p>
        </p:txBody>
      </p:sp>
      <p:sp>
        <p:nvSpPr>
          <p:cNvPr id="8" name="TextBox 7">
            <a:extLst>
              <a:ext uri="{FF2B5EF4-FFF2-40B4-BE49-F238E27FC236}">
                <a16:creationId xmlns:a16="http://schemas.microsoft.com/office/drawing/2014/main" id="{D558C214-397E-6A85-C853-43241803E9EA}"/>
              </a:ext>
            </a:extLst>
          </p:cNvPr>
          <p:cNvSpPr txBox="1"/>
          <p:nvPr/>
        </p:nvSpPr>
        <p:spPr>
          <a:xfrm>
            <a:off x="1208211" y="1488170"/>
            <a:ext cx="708454" cy="338554"/>
          </a:xfrm>
          <a:prstGeom prst="rect">
            <a:avLst/>
          </a:prstGeom>
          <a:noFill/>
        </p:spPr>
        <p:txBody>
          <a:bodyPr wrap="square" lIns="91440" tIns="45720" rIns="91440" bIns="45720" rtlCol="0" anchor="t">
            <a:spAutoFit/>
          </a:bodyPr>
          <a:lstStyle/>
          <a:p>
            <a:r>
              <a:rPr lang="en-GB" sz="1600">
                <a:latin typeface="Arial" panose="020B0604020202020204" pitchFamily="34" charset="0"/>
                <a:cs typeface="Arial" panose="020B0604020202020204" pitchFamily="34" charset="0"/>
              </a:rPr>
              <a:t>No. 2</a:t>
            </a:r>
          </a:p>
        </p:txBody>
      </p:sp>
      <p:pic>
        <p:nvPicPr>
          <p:cNvPr id="3" name="Picture 2">
            <a:extLst>
              <a:ext uri="{FF2B5EF4-FFF2-40B4-BE49-F238E27FC236}">
                <a16:creationId xmlns:a16="http://schemas.microsoft.com/office/drawing/2014/main" id="{0FDBEBD8-3364-B2FA-6378-945E0992F854}"/>
              </a:ext>
            </a:extLst>
          </p:cNvPr>
          <p:cNvPicPr>
            <a:picLocks noChangeAspect="1"/>
          </p:cNvPicPr>
          <p:nvPr/>
        </p:nvPicPr>
        <p:blipFill>
          <a:blip r:embed="rId5"/>
          <a:srcRect r="85238"/>
          <a:stretch>
            <a:fillRect/>
          </a:stretch>
        </p:blipFill>
        <p:spPr>
          <a:xfrm rot="5400000">
            <a:off x="2561227" y="5094620"/>
            <a:ext cx="562877" cy="841929"/>
          </a:xfrm>
          <a:prstGeom prst="rect">
            <a:avLst/>
          </a:prstGeom>
        </p:spPr>
      </p:pic>
      <p:pic>
        <p:nvPicPr>
          <p:cNvPr id="9" name="Picture 8">
            <a:extLst>
              <a:ext uri="{FF2B5EF4-FFF2-40B4-BE49-F238E27FC236}">
                <a16:creationId xmlns:a16="http://schemas.microsoft.com/office/drawing/2014/main" id="{DBF14E56-7974-C986-1DB1-7453046E8E2B}"/>
              </a:ext>
            </a:extLst>
          </p:cNvPr>
          <p:cNvPicPr>
            <a:picLocks noChangeAspect="1"/>
          </p:cNvPicPr>
          <p:nvPr/>
        </p:nvPicPr>
        <p:blipFill>
          <a:blip r:embed="rId5"/>
          <a:srcRect l="84055"/>
          <a:stretch>
            <a:fillRect/>
          </a:stretch>
        </p:blipFill>
        <p:spPr>
          <a:xfrm rot="5400000">
            <a:off x="2538669" y="1345970"/>
            <a:ext cx="607991" cy="841929"/>
          </a:xfrm>
          <a:prstGeom prst="rect">
            <a:avLst/>
          </a:prstGeom>
        </p:spPr>
      </p:pic>
    </p:spTree>
    <p:extLst>
      <p:ext uri="{BB962C8B-B14F-4D97-AF65-F5344CB8AC3E}">
        <p14:creationId xmlns:p14="http://schemas.microsoft.com/office/powerpoint/2010/main" val="98720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9BC17-0574-3BFA-87BB-0EE3F6D740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988AF1-1522-EA3C-C3C2-D0774CBFDA17}"/>
              </a:ext>
            </a:extLst>
          </p:cNvPr>
          <p:cNvSpPr>
            <a:spLocks noGrp="1"/>
          </p:cNvSpPr>
          <p:nvPr>
            <p:ph type="title"/>
          </p:nvPr>
        </p:nvSpPr>
        <p:spPr/>
        <p:txBody>
          <a:bodyPr>
            <a:normAutofit/>
          </a:bodyPr>
          <a:lstStyle/>
          <a:p>
            <a:r>
              <a:rPr lang="en-GB">
                <a:solidFill>
                  <a:schemeClr val="tx1"/>
                </a:solidFill>
                <a:latin typeface="Arial" panose="020B0604020202020204" pitchFamily="34" charset="0"/>
                <a:cs typeface="Arial" panose="020B0604020202020204" pitchFamily="34" charset="0"/>
              </a:rPr>
              <a:t>Section 7</a:t>
            </a:r>
          </a:p>
        </p:txBody>
      </p:sp>
      <p:sp>
        <p:nvSpPr>
          <p:cNvPr id="3" name="Text Placeholder 2">
            <a:extLst>
              <a:ext uri="{FF2B5EF4-FFF2-40B4-BE49-F238E27FC236}">
                <a16:creationId xmlns:a16="http://schemas.microsoft.com/office/drawing/2014/main" id="{9A487983-A32E-191B-389D-A9C4CBC2463A}"/>
              </a:ext>
            </a:extLst>
          </p:cNvPr>
          <p:cNvSpPr>
            <a:spLocks noGrp="1"/>
          </p:cNvSpPr>
          <p:nvPr>
            <p:ph type="body" idx="1"/>
          </p:nvPr>
        </p:nvSpPr>
        <p:spPr/>
        <p:txBody>
          <a:bodyPr/>
          <a:lstStyle/>
          <a:p>
            <a:r>
              <a:rPr lang="en-GB">
                <a:latin typeface="Arial" panose="020B0604020202020204" pitchFamily="34" charset="0"/>
                <a:cs typeface="Arial" panose="020B0604020202020204" pitchFamily="34" charset="0"/>
              </a:rPr>
              <a:t>Participating in and supervising YH1-4 and YL1-3 standard drills</a:t>
            </a:r>
          </a:p>
        </p:txBody>
      </p:sp>
    </p:spTree>
    <p:extLst>
      <p:ext uri="{BB962C8B-B14F-4D97-AF65-F5344CB8AC3E}">
        <p14:creationId xmlns:p14="http://schemas.microsoft.com/office/powerpoint/2010/main" val="2042948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A2B8C-A4AD-8C67-CE25-32D24D6342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D819FB-AB87-3682-6B66-4E19FF083A9A}"/>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Crew assembled</a:t>
            </a:r>
          </a:p>
        </p:txBody>
      </p:sp>
      <p:sp>
        <p:nvSpPr>
          <p:cNvPr id="3" name="Content Placeholder 2">
            <a:extLst>
              <a:ext uri="{FF2B5EF4-FFF2-40B4-BE49-F238E27FC236}">
                <a16:creationId xmlns:a16="http://schemas.microsoft.com/office/drawing/2014/main" id="{D8DC66EC-9617-C0C1-0F2D-98252558BF81}"/>
              </a:ext>
            </a:extLst>
          </p:cNvPr>
          <p:cNvSpPr>
            <a:spLocks noGrp="1"/>
          </p:cNvSpPr>
          <p:nvPr>
            <p:ph idx="1"/>
          </p:nvPr>
        </p:nvSpPr>
        <p:spPr>
          <a:xfrm>
            <a:off x="551810" y="1183728"/>
            <a:ext cx="8037554" cy="4844931"/>
          </a:xfrm>
        </p:spPr>
        <p:txBody>
          <a:bodyPr>
            <a:noAutofit/>
          </a:bodyPr>
          <a:lstStyle/>
          <a:p>
            <a:pPr algn="just">
              <a:lnSpc>
                <a:spcPct val="100000"/>
              </a:lnSpc>
            </a:pPr>
            <a:r>
              <a:rPr lang="en-GB">
                <a:latin typeface="Arial" panose="020B0604020202020204" pitchFamily="34" charset="0"/>
                <a:cs typeface="Arial" panose="020B0604020202020204" pitchFamily="34" charset="0"/>
              </a:rPr>
              <a:t>Make sure the crew has been briefed and is standing at the back of the equipment or appliance – follow previous slides on squad formation</a:t>
            </a:r>
          </a:p>
          <a:p>
            <a:pPr algn="just">
              <a:lnSpc>
                <a:spcPct val="100000"/>
              </a:lnSpc>
            </a:pPr>
            <a:r>
              <a:rPr lang="en-GB">
                <a:latin typeface="Arial" panose="020B0604020202020204" pitchFamily="34" charset="0"/>
                <a:cs typeface="Arial" panose="020B0604020202020204" pitchFamily="34" charset="0"/>
              </a:rPr>
              <a:t>Crew should be standing to attention</a:t>
            </a:r>
          </a:p>
          <a:p>
            <a:pPr algn="just">
              <a:lnSpc>
                <a:spcPct val="100000"/>
              </a:lnSpc>
            </a:pPr>
            <a:r>
              <a:rPr lang="en-GB">
                <a:latin typeface="Arial" panose="020B0604020202020204" pitchFamily="34" charset="0"/>
                <a:cs typeface="Arial" panose="020B0604020202020204" pitchFamily="34" charset="0"/>
              </a:rPr>
              <a:t>Explain the drill clearly (following Standard Practices):</a:t>
            </a:r>
          </a:p>
          <a:p>
            <a:pPr lvl="1" algn="just">
              <a:lnSpc>
                <a:spcPct val="100000"/>
              </a:lnSpc>
            </a:pPr>
            <a:r>
              <a:rPr lang="en-GB" sz="1800">
                <a:latin typeface="Arial" panose="020B0604020202020204" pitchFamily="34" charset="0"/>
                <a:cs typeface="Arial" panose="020B0604020202020204" pitchFamily="34" charset="0"/>
              </a:rPr>
              <a:t>What the whole drill will include</a:t>
            </a:r>
          </a:p>
          <a:p>
            <a:pPr lvl="1" algn="just">
              <a:lnSpc>
                <a:spcPct val="100000"/>
              </a:lnSpc>
            </a:pPr>
            <a:r>
              <a:rPr lang="en-GB" sz="1800">
                <a:latin typeface="Arial" panose="020B0604020202020204" pitchFamily="34" charset="0"/>
                <a:cs typeface="Arial" panose="020B0604020202020204" pitchFamily="34" charset="0"/>
              </a:rPr>
              <a:t>What each person needs to do</a:t>
            </a:r>
          </a:p>
          <a:p>
            <a:pPr lvl="1" algn="just">
              <a:lnSpc>
                <a:spcPct val="100000"/>
              </a:lnSpc>
            </a:pPr>
            <a:r>
              <a:rPr lang="en-GB" sz="1800">
                <a:latin typeface="Arial" panose="020B0604020202020204" pitchFamily="34" charset="0"/>
                <a:cs typeface="Arial" panose="020B0604020202020204" pitchFamily="34" charset="0"/>
              </a:rPr>
              <a:t>What to do when packing away (Make up)</a:t>
            </a:r>
          </a:p>
          <a:p>
            <a:pPr algn="just">
              <a:lnSpc>
                <a:spcPct val="100000"/>
              </a:lnSpc>
            </a:pPr>
            <a:r>
              <a:rPr lang="en-GB">
                <a:latin typeface="Arial" panose="020B0604020202020204" pitchFamily="34" charset="0"/>
                <a:cs typeface="Arial" panose="020B0604020202020204" pitchFamily="34" charset="0"/>
              </a:rPr>
              <a:t>Check that everyone understands</a:t>
            </a:r>
          </a:p>
          <a:p>
            <a:pPr algn="just">
              <a:lnSpc>
                <a:spcPct val="100000"/>
              </a:lnSpc>
            </a:pPr>
            <a:r>
              <a:rPr lang="en-GB">
                <a:latin typeface="Arial" panose="020B0604020202020204" pitchFamily="34" charset="0"/>
                <a:cs typeface="Arial" panose="020B0604020202020204" pitchFamily="34" charset="0"/>
              </a:rPr>
              <a:t>Ask if anyone has any questions</a:t>
            </a:r>
          </a:p>
          <a:p>
            <a:pPr algn="just">
              <a:lnSpc>
                <a:spcPct val="100000"/>
              </a:lnSpc>
            </a:pPr>
            <a:r>
              <a:rPr lang="en-GB">
                <a:latin typeface="Arial" panose="020B0604020202020204" pitchFamily="34" charset="0"/>
                <a:cs typeface="Arial" panose="020B0604020202020204" pitchFamily="34" charset="0"/>
              </a:rPr>
              <a:t>Check if crew are fit and well</a:t>
            </a:r>
          </a:p>
          <a:p>
            <a:pPr algn="just">
              <a:lnSpc>
                <a:spcPct val="100000"/>
              </a:lnSpc>
            </a:pPr>
            <a:r>
              <a:rPr lang="en-GB">
                <a:latin typeface="Arial" panose="020B0604020202020204" pitchFamily="34" charset="0"/>
                <a:cs typeface="Arial" panose="020B0604020202020204" pitchFamily="34" charset="0"/>
              </a:rPr>
              <a:t>Begin drill – “As far as detailed, get to work!”</a:t>
            </a:r>
          </a:p>
        </p:txBody>
      </p:sp>
    </p:spTree>
    <p:extLst>
      <p:ext uri="{BB962C8B-B14F-4D97-AF65-F5344CB8AC3E}">
        <p14:creationId xmlns:p14="http://schemas.microsoft.com/office/powerpoint/2010/main" val="2920589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45A94-5810-C120-C076-4A448B5A7A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637C4-BD8B-9CA5-797E-E447F5C9BA64}"/>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Example YH1</a:t>
            </a:r>
          </a:p>
        </p:txBody>
      </p:sp>
      <p:sp>
        <p:nvSpPr>
          <p:cNvPr id="6" name="Text Placeholder 2">
            <a:extLst>
              <a:ext uri="{FF2B5EF4-FFF2-40B4-BE49-F238E27FC236}">
                <a16:creationId xmlns:a16="http://schemas.microsoft.com/office/drawing/2014/main" id="{208C2C7C-5589-AA24-388C-B1A085D9BC5D}"/>
              </a:ext>
            </a:extLst>
          </p:cNvPr>
          <p:cNvSpPr txBox="1">
            <a:spLocks/>
          </p:cNvSpPr>
          <p:nvPr/>
        </p:nvSpPr>
        <p:spPr>
          <a:xfrm>
            <a:off x="141416" y="1124293"/>
            <a:ext cx="3741036" cy="52634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43378A"/>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US" altLang="en-US" sz="1800">
                <a:solidFill>
                  <a:schemeClr val="tx1"/>
                </a:solidFill>
                <a:latin typeface="Arial" panose="020B0604020202020204" pitchFamily="34" charset="0"/>
                <a:cs typeface="Arial" panose="020B0604020202020204" pitchFamily="34" charset="0"/>
              </a:rPr>
              <a:t>Explain the drill clearly:</a:t>
            </a:r>
          </a:p>
          <a:p>
            <a:pPr eaLnBrk="0" fontAlgn="base" hangingPunct="0">
              <a:lnSpc>
                <a:spcPct val="100000"/>
              </a:lnSpc>
              <a:spcBef>
                <a:spcPct val="0"/>
              </a:spcBef>
              <a:spcAft>
                <a:spcPct val="0"/>
              </a:spcAft>
            </a:pPr>
            <a:r>
              <a:rPr lang="en-US" altLang="en-US" sz="1700">
                <a:solidFill>
                  <a:schemeClr val="tx1"/>
                </a:solidFill>
                <a:latin typeface="Arial" panose="020B0604020202020204" pitchFamily="34" charset="0"/>
                <a:cs typeface="Arial" panose="020B0604020202020204" pitchFamily="34" charset="0"/>
              </a:rPr>
              <a:t>What the whole drill will include</a:t>
            </a:r>
          </a:p>
          <a:p>
            <a:pPr eaLnBrk="0" fontAlgn="base" hangingPunct="0">
              <a:lnSpc>
                <a:spcPct val="100000"/>
              </a:lnSpc>
              <a:spcBef>
                <a:spcPct val="0"/>
              </a:spcBef>
              <a:spcAft>
                <a:spcPct val="0"/>
              </a:spcAft>
            </a:pPr>
            <a:r>
              <a:rPr lang="en-US" altLang="en-US" sz="1700">
                <a:solidFill>
                  <a:schemeClr val="tx1"/>
                </a:solidFill>
                <a:latin typeface="Arial" panose="020B0604020202020204" pitchFamily="34" charset="0"/>
                <a:cs typeface="Arial" panose="020B0604020202020204" pitchFamily="34" charset="0"/>
              </a:rPr>
              <a:t>What each person needs to do</a:t>
            </a:r>
          </a:p>
          <a:p>
            <a:pPr eaLnBrk="0" fontAlgn="base" hangingPunct="0">
              <a:lnSpc>
                <a:spcPct val="100000"/>
              </a:lnSpc>
              <a:spcBef>
                <a:spcPct val="0"/>
              </a:spcBef>
              <a:spcAft>
                <a:spcPct val="0"/>
              </a:spcAft>
            </a:pPr>
            <a:r>
              <a:rPr lang="en-US" altLang="en-US" sz="1700">
                <a:solidFill>
                  <a:schemeClr val="tx1"/>
                </a:solidFill>
                <a:latin typeface="Arial" panose="020B0604020202020204" pitchFamily="34" charset="0"/>
                <a:cs typeface="Arial" panose="020B0604020202020204" pitchFamily="34" charset="0"/>
              </a:rPr>
              <a:t>What to do when packing away (Make up)</a:t>
            </a:r>
          </a:p>
        </p:txBody>
      </p:sp>
      <p:sp>
        <p:nvSpPr>
          <p:cNvPr id="7" name="Text Placeholder 2">
            <a:extLst>
              <a:ext uri="{FF2B5EF4-FFF2-40B4-BE49-F238E27FC236}">
                <a16:creationId xmlns:a16="http://schemas.microsoft.com/office/drawing/2014/main" id="{8C04BD7E-D7FE-A048-11E9-DC714DDF7784}"/>
              </a:ext>
            </a:extLst>
          </p:cNvPr>
          <p:cNvSpPr txBox="1">
            <a:spLocks/>
          </p:cNvSpPr>
          <p:nvPr/>
        </p:nvSpPr>
        <p:spPr>
          <a:xfrm>
            <a:off x="3952100" y="1124293"/>
            <a:ext cx="5050484" cy="50738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1" indent="-457200">
              <a:buAutoNum type="arabicPeriod"/>
            </a:pPr>
            <a:r>
              <a:rPr lang="en-GB" sz="1700">
                <a:latin typeface="Arial" panose="020B0604020202020204" pitchFamily="34" charset="0"/>
                <a:cs typeface="Arial" panose="020B0604020202020204" pitchFamily="34" charset="0"/>
              </a:rPr>
              <a:t>The drill will be to provide a single line of hose consisting of three lengths from the hydrant</a:t>
            </a:r>
          </a:p>
          <a:p>
            <a:pPr marL="914400" lvl="1" indent="-457200">
              <a:buAutoNum type="arabicPeriod"/>
            </a:pPr>
            <a:r>
              <a:rPr lang="en-GB" sz="1700">
                <a:latin typeface="Arial" panose="020B0604020202020204" pitchFamily="34" charset="0"/>
                <a:cs typeface="Arial" panose="020B0604020202020204" pitchFamily="34" charset="0"/>
              </a:rPr>
              <a:t>On the command get to work no.2 ships the hydrant, no.4 runs out the first length, no.3 runs out the 2</a:t>
            </a:r>
            <a:r>
              <a:rPr lang="en-GB" sz="1700" baseline="30000">
                <a:latin typeface="Arial" panose="020B0604020202020204" pitchFamily="34" charset="0"/>
                <a:cs typeface="Arial" panose="020B0604020202020204" pitchFamily="34" charset="0"/>
              </a:rPr>
              <a:t>nd</a:t>
            </a:r>
            <a:r>
              <a:rPr lang="en-GB" sz="1700">
                <a:latin typeface="Arial" panose="020B0604020202020204" pitchFamily="34" charset="0"/>
                <a:cs typeface="Arial" panose="020B0604020202020204" pitchFamily="34" charset="0"/>
              </a:rPr>
              <a:t> length, no.1 will take a branch and the 3</a:t>
            </a:r>
            <a:r>
              <a:rPr lang="en-GB" sz="1700" baseline="30000">
                <a:latin typeface="Arial" panose="020B0604020202020204" pitchFamily="34" charset="0"/>
                <a:cs typeface="Arial" panose="020B0604020202020204" pitchFamily="34" charset="0"/>
              </a:rPr>
              <a:t>rd</a:t>
            </a:r>
            <a:r>
              <a:rPr lang="en-GB" sz="1700">
                <a:latin typeface="Arial" panose="020B0604020202020204" pitchFamily="34" charset="0"/>
                <a:cs typeface="Arial" panose="020B0604020202020204" pitchFamily="34" charset="0"/>
              </a:rPr>
              <a:t> length. </a:t>
            </a:r>
          </a:p>
          <a:p>
            <a:pPr marL="914400" lvl="1" indent="-457200">
              <a:buAutoNum type="arabicPeriod"/>
            </a:pPr>
            <a:r>
              <a:rPr lang="en-GB" sz="1700">
                <a:latin typeface="Arial" panose="020B0604020202020204" pitchFamily="34" charset="0"/>
                <a:cs typeface="Arial" panose="020B0604020202020204" pitchFamily="34" charset="0"/>
              </a:rPr>
              <a:t>On making up, no.1 will return the branch to the start, no.2 will make up the hydrant, no.3, 4 and 1 will make up the hose as necessary</a:t>
            </a:r>
          </a:p>
          <a:p>
            <a:pPr marL="914400" lvl="1" indent="-457200">
              <a:buAutoNum type="arabicPeriod"/>
            </a:pPr>
            <a:r>
              <a:rPr lang="en-GB" sz="1700">
                <a:latin typeface="Arial" panose="020B0604020202020204" pitchFamily="34" charset="0"/>
                <a:cs typeface="Arial" panose="020B0604020202020204" pitchFamily="34" charset="0"/>
              </a:rPr>
              <a:t>Ask if everyone understands the drill</a:t>
            </a:r>
          </a:p>
          <a:p>
            <a:pPr marL="914400" lvl="1" indent="-457200">
              <a:buAutoNum type="arabicPeriod"/>
            </a:pPr>
            <a:r>
              <a:rPr lang="en-GB" sz="1700">
                <a:latin typeface="Arial" panose="020B0604020202020204" pitchFamily="34" charset="0"/>
                <a:cs typeface="Arial" panose="020B0604020202020204" pitchFamily="34" charset="0"/>
              </a:rPr>
              <a:t>Ask if they have any questions</a:t>
            </a:r>
          </a:p>
          <a:p>
            <a:pPr marL="914400" lvl="1" indent="-457200">
              <a:buAutoNum type="arabicPeriod"/>
            </a:pPr>
            <a:r>
              <a:rPr lang="en-GB" sz="1700">
                <a:latin typeface="Arial" panose="020B0604020202020204" pitchFamily="34" charset="0"/>
                <a:cs typeface="Arial" panose="020B0604020202020204" pitchFamily="34" charset="0"/>
              </a:rPr>
              <a:t>Check if crew are fit and well</a:t>
            </a:r>
          </a:p>
          <a:p>
            <a:pPr marL="914400" lvl="1" indent="-457200">
              <a:buAutoNum type="arabicPeriod"/>
            </a:pPr>
            <a:r>
              <a:rPr lang="en-GB" sz="1700">
                <a:latin typeface="Arial" panose="020B0604020202020204" pitchFamily="34" charset="0"/>
                <a:cs typeface="Arial" panose="020B0604020202020204" pitchFamily="34" charset="0"/>
              </a:rPr>
              <a:t>“As far as detailed, get to work!”</a:t>
            </a:r>
          </a:p>
          <a:p>
            <a:pPr marL="914400" lvl="1" indent="-457200">
              <a:buAutoNum type="arabicPeriod"/>
            </a:pPr>
            <a:endParaRPr lang="en-GB" sz="1700">
              <a:latin typeface="Arial" panose="020B0604020202020204" pitchFamily="34" charset="0"/>
              <a:cs typeface="Arial" panose="020B0604020202020204" pitchFamily="34" charset="0"/>
            </a:endParaRPr>
          </a:p>
        </p:txBody>
      </p:sp>
      <p:sp>
        <p:nvSpPr>
          <p:cNvPr id="8" name="Arrow: Up 7">
            <a:extLst>
              <a:ext uri="{FF2B5EF4-FFF2-40B4-BE49-F238E27FC236}">
                <a16:creationId xmlns:a16="http://schemas.microsoft.com/office/drawing/2014/main" id="{5BB3CA3C-D574-5984-7804-63339ED07133}"/>
              </a:ext>
            </a:extLst>
          </p:cNvPr>
          <p:cNvSpPr/>
          <p:nvPr/>
        </p:nvSpPr>
        <p:spPr>
          <a:xfrm rot="5400000">
            <a:off x="3835924" y="1546805"/>
            <a:ext cx="232351" cy="52657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26983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5F022-F91C-8916-47CA-005AB3CEC8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BDCAB-7C72-AC13-DF45-D1F724F4922A}"/>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Supervising drills - Practice</a:t>
            </a:r>
          </a:p>
        </p:txBody>
      </p:sp>
      <p:sp>
        <p:nvSpPr>
          <p:cNvPr id="3" name="Content Placeholder 2">
            <a:extLst>
              <a:ext uri="{FF2B5EF4-FFF2-40B4-BE49-F238E27FC236}">
                <a16:creationId xmlns:a16="http://schemas.microsoft.com/office/drawing/2014/main" id="{BD59BC90-3552-097B-D7BF-1B4FCC2A47E5}"/>
              </a:ext>
            </a:extLst>
          </p:cNvPr>
          <p:cNvSpPr>
            <a:spLocks noGrp="1"/>
          </p:cNvSpPr>
          <p:nvPr>
            <p:ph idx="1"/>
          </p:nvPr>
        </p:nvSpPr>
        <p:spPr>
          <a:xfrm>
            <a:off x="551810" y="1183729"/>
            <a:ext cx="8037554" cy="4388396"/>
          </a:xfrm>
        </p:spPr>
        <p:txBody>
          <a:bodyPr>
            <a:noAutofit/>
          </a:bodyPr>
          <a:lstStyle/>
          <a:p>
            <a:pPr marL="0" indent="0" algn="just">
              <a:lnSpc>
                <a:spcPct val="100000"/>
              </a:lnSpc>
              <a:buNone/>
            </a:pPr>
            <a:r>
              <a:rPr lang="en-GB" sz="1700">
                <a:latin typeface="Arial" panose="020B0604020202020204" pitchFamily="34" charset="0"/>
                <a:cs typeface="Arial" panose="020B0604020202020204" pitchFamily="34" charset="0"/>
              </a:rPr>
              <a:t>Candidates should now practice supervision of drills YH1-4 or YL1-3 and be provided with feedback prior to assessment.</a:t>
            </a:r>
          </a:p>
          <a:p>
            <a:pPr marL="0" indent="0" algn="just">
              <a:lnSpc>
                <a:spcPct val="100000"/>
              </a:lnSpc>
              <a:buNone/>
            </a:pPr>
            <a:endParaRPr lang="en-GB" sz="1700">
              <a:latin typeface="Arial" panose="020B0604020202020204" pitchFamily="34" charset="0"/>
              <a:cs typeface="Arial" panose="020B0604020202020204" pitchFamily="34" charset="0"/>
            </a:endParaRPr>
          </a:p>
          <a:p>
            <a:pPr marL="0" indent="0" algn="just">
              <a:lnSpc>
                <a:spcPct val="100000"/>
              </a:lnSpc>
              <a:buNone/>
            </a:pPr>
            <a:r>
              <a:rPr lang="en-GB" sz="1700">
                <a:latin typeface="Arial" panose="020B0604020202020204" pitchFamily="34" charset="0"/>
                <a:cs typeface="Arial" panose="020B0604020202020204" pitchFamily="34" charset="0"/>
              </a:rPr>
              <a:t>Standard Practice Drills YH1-4 and YL1-3 are fully detailed within NFCC Youth Drill Ground Training and Development Manual:</a:t>
            </a:r>
          </a:p>
          <a:p>
            <a:pPr marL="0" indent="0" algn="just">
              <a:lnSpc>
                <a:spcPct val="100000"/>
              </a:lnSpc>
              <a:buNone/>
            </a:pPr>
            <a:r>
              <a:rPr lang="en-GB" sz="1600">
                <a:latin typeface="Arial" panose="020B0604020202020204" pitchFamily="34" charset="0"/>
                <a:cs typeface="Arial" panose="020B0604020202020204" pitchFamily="34" charset="0"/>
                <a:hlinkClick r:id="rId3"/>
              </a:rPr>
              <a:t>Youth_Drill_Ground_Training_and_Development.pdf</a:t>
            </a:r>
            <a:endParaRPr lang="en-GB" sz="1600">
              <a:latin typeface="Arial" panose="020B0604020202020204" pitchFamily="34" charset="0"/>
              <a:cs typeface="Arial" panose="020B0604020202020204" pitchFamily="34" charset="0"/>
            </a:endParaRPr>
          </a:p>
          <a:p>
            <a:pPr marL="0" indent="0" algn="just">
              <a:lnSpc>
                <a:spcPct val="100000"/>
              </a:lnSpc>
              <a:buNone/>
            </a:pPr>
            <a:r>
              <a:rPr lang="en-GB" sz="1600">
                <a:latin typeface="Arial" panose="020B0604020202020204" pitchFamily="34" charset="0"/>
                <a:cs typeface="Arial" panose="020B0604020202020204" pitchFamily="34" charset="0"/>
              </a:rPr>
              <a:t>YH1 – pages 70 to 74</a:t>
            </a:r>
          </a:p>
          <a:p>
            <a:pPr marL="0" indent="0" algn="just">
              <a:lnSpc>
                <a:spcPct val="100000"/>
              </a:lnSpc>
              <a:buNone/>
            </a:pPr>
            <a:r>
              <a:rPr lang="en-GB" sz="1600">
                <a:latin typeface="Arial" panose="020B0604020202020204" pitchFamily="34" charset="0"/>
                <a:cs typeface="Arial" panose="020B0604020202020204" pitchFamily="34" charset="0"/>
              </a:rPr>
              <a:t>YH2 – page 75</a:t>
            </a:r>
          </a:p>
          <a:p>
            <a:pPr marL="0" indent="0" algn="just">
              <a:lnSpc>
                <a:spcPct val="100000"/>
              </a:lnSpc>
              <a:buNone/>
            </a:pPr>
            <a:r>
              <a:rPr lang="en-GB" sz="1600">
                <a:latin typeface="Arial" panose="020B0604020202020204" pitchFamily="34" charset="0"/>
                <a:cs typeface="Arial" panose="020B0604020202020204" pitchFamily="34" charset="0"/>
              </a:rPr>
              <a:t>YH3 – page 76</a:t>
            </a:r>
          </a:p>
          <a:p>
            <a:pPr marL="0" indent="0" algn="just">
              <a:lnSpc>
                <a:spcPct val="100000"/>
              </a:lnSpc>
              <a:buNone/>
            </a:pPr>
            <a:r>
              <a:rPr lang="en-GB" sz="1600">
                <a:latin typeface="Arial" panose="020B0604020202020204" pitchFamily="34" charset="0"/>
                <a:cs typeface="Arial" panose="020B0604020202020204" pitchFamily="34" charset="0"/>
              </a:rPr>
              <a:t>YH4 – pages 77 and 78</a:t>
            </a:r>
          </a:p>
          <a:p>
            <a:pPr marL="0" indent="0" algn="just">
              <a:lnSpc>
                <a:spcPct val="100000"/>
              </a:lnSpc>
              <a:buNone/>
            </a:pPr>
            <a:r>
              <a:rPr lang="en-GB" sz="1600">
                <a:latin typeface="Arial" panose="020B0604020202020204" pitchFamily="34" charset="0"/>
                <a:cs typeface="Arial" panose="020B0604020202020204" pitchFamily="34" charset="0"/>
              </a:rPr>
              <a:t>YL1 – pages 130 to 132</a:t>
            </a:r>
          </a:p>
          <a:p>
            <a:pPr marL="0" indent="0" algn="just">
              <a:lnSpc>
                <a:spcPct val="100000"/>
              </a:lnSpc>
              <a:buNone/>
            </a:pPr>
            <a:r>
              <a:rPr lang="en-GB" sz="1600">
                <a:latin typeface="Arial" panose="020B0604020202020204" pitchFamily="34" charset="0"/>
                <a:cs typeface="Arial" panose="020B0604020202020204" pitchFamily="34" charset="0"/>
              </a:rPr>
              <a:t>YL2 – pages 133 and 134</a:t>
            </a:r>
          </a:p>
          <a:p>
            <a:pPr marL="0" indent="0" algn="just">
              <a:lnSpc>
                <a:spcPct val="100000"/>
              </a:lnSpc>
              <a:buNone/>
            </a:pPr>
            <a:r>
              <a:rPr lang="en-GB" sz="1600">
                <a:latin typeface="Arial" panose="020B0604020202020204" pitchFamily="34" charset="0"/>
                <a:cs typeface="Arial" panose="020B0604020202020204" pitchFamily="34" charset="0"/>
              </a:rPr>
              <a:t>YL3 – pages 135 to 137</a:t>
            </a:r>
            <a:endParaRPr lang="en-GB" sz="17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10201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009A7-BD65-3BB7-851A-E47F953E2D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59DD58-8B6A-AD06-9BBF-40532BD3CEDD}"/>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Supervising drills - Practical</a:t>
            </a:r>
          </a:p>
        </p:txBody>
      </p:sp>
      <p:sp>
        <p:nvSpPr>
          <p:cNvPr id="3" name="Content Placeholder 2">
            <a:extLst>
              <a:ext uri="{FF2B5EF4-FFF2-40B4-BE49-F238E27FC236}">
                <a16:creationId xmlns:a16="http://schemas.microsoft.com/office/drawing/2014/main" id="{60126CEB-C3B7-D1E5-131C-C69AEFD04A79}"/>
              </a:ext>
            </a:extLst>
          </p:cNvPr>
          <p:cNvSpPr>
            <a:spLocks noGrp="1"/>
          </p:cNvSpPr>
          <p:nvPr>
            <p:ph idx="1"/>
          </p:nvPr>
        </p:nvSpPr>
        <p:spPr>
          <a:xfrm>
            <a:off x="551810" y="1183729"/>
            <a:ext cx="8037554" cy="4388396"/>
          </a:xfrm>
        </p:spPr>
        <p:txBody>
          <a:bodyPr>
            <a:noAutofit/>
          </a:bodyPr>
          <a:lstStyle/>
          <a:p>
            <a:pPr marL="0" indent="0" algn="just">
              <a:lnSpc>
                <a:spcPct val="100000"/>
              </a:lnSpc>
              <a:buNone/>
            </a:pPr>
            <a:r>
              <a:rPr lang="en-GB">
                <a:latin typeface="Arial" panose="020B0604020202020204" pitchFamily="34" charset="0"/>
                <a:cs typeface="Arial" panose="020B0604020202020204" pitchFamily="34" charset="0"/>
              </a:rPr>
              <a:t>Candidates should now demonstrate supervision of a drill and be assessed using the marking criteria.</a:t>
            </a:r>
          </a:p>
          <a:p>
            <a:pPr marL="0" indent="0" algn="just">
              <a:lnSpc>
                <a:spcPct val="100000"/>
              </a:lnSpc>
              <a:buNone/>
            </a:pPr>
            <a:r>
              <a:rPr lang="en-GB">
                <a:latin typeface="Arial" panose="020B0604020202020204" pitchFamily="34" charset="0"/>
                <a:cs typeface="Arial" panose="020B0604020202020204" pitchFamily="34" charset="0"/>
              </a:rPr>
              <a:t>Drills YH1-4 or YL1-3 can be used for assessment purposes.</a:t>
            </a:r>
          </a:p>
        </p:txBody>
      </p:sp>
    </p:spTree>
    <p:extLst>
      <p:ext uri="{BB962C8B-B14F-4D97-AF65-F5344CB8AC3E}">
        <p14:creationId xmlns:p14="http://schemas.microsoft.com/office/powerpoint/2010/main" val="6516178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d6f7887-e97c-4fd7-afea-2249db9cdac8" xsi:nil="true"/>
    <lcf76f155ced4ddcb4097134ff3c332f xmlns="940ba71c-997a-426a-8267-f9385f6dc6b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13E9683FB0D1F499670CED05B416CDC" ma:contentTypeVersion="12" ma:contentTypeDescription="Create a new document." ma:contentTypeScope="" ma:versionID="8b4b969ccabb1822048e870b084746c5">
  <xsd:schema xmlns:xsd="http://www.w3.org/2001/XMLSchema" xmlns:xs="http://www.w3.org/2001/XMLSchema" xmlns:p="http://schemas.microsoft.com/office/2006/metadata/properties" xmlns:ns2="940ba71c-997a-426a-8267-f9385f6dc6bd" xmlns:ns3="3d6f7887-e97c-4fd7-afea-2249db9cdac8" targetNamespace="http://schemas.microsoft.com/office/2006/metadata/properties" ma:root="true" ma:fieldsID="2cbbc9f33f43fc6768ae724618c79516" ns2:_="" ns3:_="">
    <xsd:import namespace="940ba71c-997a-426a-8267-f9385f6dc6bd"/>
    <xsd:import namespace="3d6f7887-e97c-4fd7-afea-2249db9cda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0ba71c-997a-426a-8267-f9385f6dc6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e50ef28-99b3-468c-877a-52e04a70a631"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d6f7887-e97c-4fd7-afea-2249db9cdac8"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530ffd1-afd0-45d0-bfb2-493f6f2fab30}" ma:internalName="TaxCatchAll" ma:showField="CatchAllData" ma:web="3d6f7887-e97c-4fd7-afea-2249db9cda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8E6184-C81D-4683-AA9F-45C47122FAD3}">
  <ds:schemaRefs>
    <ds:schemaRef ds:uri="http://purl.org/dc/terms/"/>
    <ds:schemaRef ds:uri="http://schemas.microsoft.com/office/infopath/2007/PartnerControls"/>
    <ds:schemaRef ds:uri="http://purl.org/dc/dcmitype/"/>
    <ds:schemaRef ds:uri="http://www.w3.org/XML/1998/namespace"/>
    <ds:schemaRef ds:uri="http://schemas.microsoft.com/office/2006/documentManagement/types"/>
    <ds:schemaRef ds:uri="940ba71c-997a-426a-8267-f9385f6dc6bd"/>
    <ds:schemaRef ds:uri="http://schemas.microsoft.com/office/2006/metadata/properties"/>
    <ds:schemaRef ds:uri="3d6f7887-e97c-4fd7-afea-2249db9cdac8"/>
    <ds:schemaRef ds:uri="http://purl.org/dc/elements/1.1/"/>
    <ds:schemaRef ds:uri="http://schemas.openxmlformats.org/package/2006/metadata/core-properties"/>
  </ds:schemaRefs>
</ds:datastoreItem>
</file>

<file path=customXml/itemProps2.xml><?xml version="1.0" encoding="utf-8"?>
<ds:datastoreItem xmlns:ds="http://schemas.openxmlformats.org/officeDocument/2006/customXml" ds:itemID="{921ED176-C37E-4CF6-87D8-1E9822050174}">
  <ds:schemaRefs>
    <ds:schemaRef ds:uri="3d6f7887-e97c-4fd7-afea-2249db9cdac8"/>
    <ds:schemaRef ds:uri="940ba71c-997a-426a-8267-f9385f6dc6b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30991ED-B4D4-4D1D-AE09-C418A4D89E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425</TotalTime>
  <Words>8106</Words>
  <Application>Microsoft Office PowerPoint</Application>
  <PresentationFormat>On-screen Show (4:3)</PresentationFormat>
  <Paragraphs>817</Paragraphs>
  <Slides>85</Slides>
  <Notes>85</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Office Theme</vt:lpstr>
      <vt:lpstr>PowerPoint Presentation</vt:lpstr>
      <vt:lpstr>Introduction</vt:lpstr>
      <vt:lpstr>Course content</vt:lpstr>
      <vt:lpstr>Section 1</vt:lpstr>
      <vt:lpstr>Objectives</vt:lpstr>
      <vt:lpstr>What personal challenges or issues might our young people be facing?</vt:lpstr>
      <vt:lpstr>Issues affecting young people</vt:lpstr>
      <vt:lpstr>Maslow’s Hierarchy of Needs</vt:lpstr>
      <vt:lpstr>Maslow’s Hierarchy of Needs</vt:lpstr>
      <vt:lpstr>Institute for Youth Work - Code of Ethics</vt:lpstr>
      <vt:lpstr>Institute for Youth Work - Code of Ethics</vt:lpstr>
      <vt:lpstr>Institute for Youth Work - Code of Ethics</vt:lpstr>
      <vt:lpstr>Code of conduct / Group agreement</vt:lpstr>
      <vt:lpstr>Safe and supported</vt:lpstr>
      <vt:lpstr>Mindset</vt:lpstr>
      <vt:lpstr>Mindset</vt:lpstr>
      <vt:lpstr>Looking at the following examples, work together to change the statements from fixed to growth</vt:lpstr>
      <vt:lpstr>Change from fixed to growth</vt:lpstr>
      <vt:lpstr>Conflict Resolution / De-escalation Strategies</vt:lpstr>
      <vt:lpstr>Conflict Resolution / De-escalation Strategies</vt:lpstr>
      <vt:lpstr>Group activity</vt:lpstr>
      <vt:lpstr>During a wet hose run, Lenny decides to spray water all over the rest of the group and instructors.</vt:lpstr>
      <vt:lpstr>You have just introduced the next activity which is going to be a drill outside. Billy says they don’t want to do it.</vt:lpstr>
      <vt:lpstr>Tommy comes to cadets, you say hello and he ignores you.  You ask him to put his phone away and he tells you to f*** off.</vt:lpstr>
      <vt:lpstr>Cara and Jonny were on the drill yard.  They started pushing each other around and then it turned into a fist fight.</vt:lpstr>
      <vt:lpstr>Natalie comes to cadets withdrawn.  She tells you that her mum and boyfriend had an argument, and he hit her.</vt:lpstr>
      <vt:lpstr>Tyler keeps coming to cadets 20-30 minutes late with no prior notification.</vt:lpstr>
      <vt:lpstr>Section 2</vt:lpstr>
      <vt:lpstr>Introduction to health, safety and wellbeing</vt:lpstr>
      <vt:lpstr>Drill ground safety: core principles </vt:lpstr>
      <vt:lpstr>Instructor responsibilities (Health and safety)</vt:lpstr>
      <vt:lpstr>Risk assessment</vt:lpstr>
      <vt:lpstr>Drill ground/yard inspection</vt:lpstr>
      <vt:lpstr>Equipment testing</vt:lpstr>
      <vt:lpstr>Personal protective equipment (PPE)</vt:lpstr>
      <vt:lpstr>Safety words of command</vt:lpstr>
      <vt:lpstr>Manual handling</vt:lpstr>
      <vt:lpstr>Managing welfare</vt:lpstr>
      <vt:lpstr>Accident / injury reporting (adapt to local procedure)</vt:lpstr>
      <vt:lpstr>Near miss reporting (adapt to local procedure)</vt:lpstr>
      <vt:lpstr>Safeguarding: Core Principles</vt:lpstr>
      <vt:lpstr>Safeguarding reporting process</vt:lpstr>
      <vt:lpstr>Section 3</vt:lpstr>
      <vt:lpstr>Teaching skills and knowledge</vt:lpstr>
      <vt:lpstr>Teaching skills and knowledge</vt:lpstr>
      <vt:lpstr>Providing feedback</vt:lpstr>
      <vt:lpstr>Teaching a skill - Practical</vt:lpstr>
      <vt:lpstr>Section 4</vt:lpstr>
      <vt:lpstr>Briefing instructors</vt:lpstr>
      <vt:lpstr>Outline the drill objectives</vt:lpstr>
      <vt:lpstr>Hazards</vt:lpstr>
      <vt:lpstr>Example for instructors</vt:lpstr>
      <vt:lpstr>Briefing the Fire Cadets</vt:lpstr>
      <vt:lpstr>Briefing the Fire Cadets</vt:lpstr>
      <vt:lpstr>Debriefing the Fire Cadets</vt:lpstr>
      <vt:lpstr>Debriefing the instructors</vt:lpstr>
      <vt:lpstr>Section 5</vt:lpstr>
      <vt:lpstr>Introduction</vt:lpstr>
      <vt:lpstr>Key elements of effective control</vt:lpstr>
      <vt:lpstr>Positioning</vt:lpstr>
      <vt:lpstr>Communication</vt:lpstr>
      <vt:lpstr>Communication</vt:lpstr>
      <vt:lpstr>Delegation</vt:lpstr>
      <vt:lpstr>Managing risk</vt:lpstr>
      <vt:lpstr>Managing risk</vt:lpstr>
      <vt:lpstr>Group activity</vt:lpstr>
      <vt:lpstr>How would you maintain effective control during a Fire Cadet drill in icy, dark conditions?</vt:lpstr>
      <vt:lpstr>How would you maintain effective control during a Fire Cadet ladder drill with a group of four new Fire Cadets?</vt:lpstr>
      <vt:lpstr>How would you maintain effective control during a Fire Cadet hydrant drill where the branch is operating out of sight of the hydrant?</vt:lpstr>
      <vt:lpstr>Section 6</vt:lpstr>
      <vt:lpstr>Words of command</vt:lpstr>
      <vt:lpstr>Formation of squad</vt:lpstr>
      <vt:lpstr>Formation of squad</vt:lpstr>
      <vt:lpstr>Formation of Squad – Squad Numbering and Falling In</vt:lpstr>
      <vt:lpstr>Formation of Squad – Squad Numbering and Falling In</vt:lpstr>
      <vt:lpstr>Formation of Squad – Squad Numbering and Falling In</vt:lpstr>
      <vt:lpstr>Formation of Squad – Squad Numbering and Falling In</vt:lpstr>
      <vt:lpstr>Formation of Squad – Squad Numbering and Falling In</vt:lpstr>
      <vt:lpstr>Formation of Squad – Squad Numbering and Falling In</vt:lpstr>
      <vt:lpstr>Formation of Squad – Squad Numbering and Falling In</vt:lpstr>
      <vt:lpstr>Section 7</vt:lpstr>
      <vt:lpstr>Crew assembled</vt:lpstr>
      <vt:lpstr>Example YH1</vt:lpstr>
      <vt:lpstr>Supervising drills - Practice</vt:lpstr>
      <vt:lpstr>Supervising drills - Practical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Proctor</dc:creator>
  <cp:lastModifiedBy>Allan Young</cp:lastModifiedBy>
  <cp:revision>2</cp:revision>
  <dcterms:created xsi:type="dcterms:W3CDTF">2018-12-13T23:50:14Z</dcterms:created>
  <dcterms:modified xsi:type="dcterms:W3CDTF">2026-02-18T09:20:53Z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0x010100F13E9683FB0D1F499670CED05B416CDC</vt:lpwstr>
  </property>
  <property fmtid="{D5CDD505-2E9C-101B-9397-08002B2CF9AE}" pid="3" name="MediaServiceImageTags">
    <vt:lpwstr/>
  </property>
</Properties>
</file>